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7" r:id="rId10"/>
    <p:sldId id="268" r:id="rId11"/>
    <p:sldId id="269" r:id="rId12"/>
    <p:sldId id="270" r:id="rId13"/>
    <p:sldId id="271" r:id="rId14"/>
    <p:sldId id="272" r:id="rId15"/>
    <p:sldId id="273" r:id="rId16"/>
    <p:sldId id="274" r:id="rId17"/>
    <p:sldId id="278" r:id="rId18"/>
    <p:sldId id="282" r:id="rId19"/>
  </p:sldIdLst>
  <p:sldSz cx="18288000" cy="10287000"/>
  <p:notesSz cx="6858000" cy="9144000"/>
  <p:embeddedFontLst>
    <p:embeddedFont>
      <p:font typeface="Faustina" panose="020B0604020202020204" charset="0"/>
      <p:regular r:id="rId20"/>
    </p:embeddedFont>
    <p:embeddedFont>
      <p:font typeface="Faustina Bold" panose="020B0604020202020204" charset="0"/>
      <p:regular r:id="rId21"/>
    </p:embeddedFont>
    <p:embeddedFont>
      <p:font typeface="Faustina Italics" panose="020B0604020202020204" charset="0"/>
      <p:regular r:id="rId22"/>
    </p:embeddedFont>
    <p:embeddedFont>
      <p:font typeface="Faustina Medium" panose="020B0604020202020204" charset="0"/>
      <p:regular r:id="rId23"/>
    </p:embeddedFont>
    <p:embeddedFont>
      <p:font typeface="Faustina Semi-Bold" panose="020B0604020202020204" charset="0"/>
      <p:regular r:id="rId24"/>
    </p:embeddedFont>
    <p:embeddedFont>
      <p:font typeface="Montserrat Bold" panose="020B0604020202020204" charset="0"/>
      <p:regular r:id="rId25"/>
    </p:embeddedFont>
    <p:embeddedFont>
      <p:font typeface="Noto Sans" panose="020B0502040504020204" pitchFamily="34" charset="0"/>
      <p:regular r:id="rId26"/>
      <p:bold r:id="rId27"/>
      <p:italic r:id="rId28"/>
      <p:boldItalic r:id="rId29"/>
    </p:embeddedFont>
    <p:embeddedFont>
      <p:font typeface="Playfair Display 1" panose="020B0604020202020204" charset="0"/>
      <p:regular r:id="rId30"/>
    </p:embeddedFont>
    <p:embeddedFont>
      <p:font typeface="Playfair Display 2"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1" d="100"/>
          <a:sy n="61" d="100"/>
        </p:scale>
        <p:origin x="32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2.jpeg"/><Relationship Id="rId5" Type="http://schemas.openxmlformats.org/officeDocument/2006/relationships/image" Target="../media/image17.png"/><Relationship Id="rId10" Type="http://schemas.openxmlformats.org/officeDocument/2006/relationships/image" Target="../media/image21.jpeg"/><Relationship Id="rId4" Type="http://schemas.openxmlformats.org/officeDocument/2006/relationships/image" Target="../media/image16.svg"/><Relationship Id="rId9"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26.sv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24.sv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24.sv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0" y="-573779"/>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23000"/>
            </a:blip>
            <a:stretch>
              <a:fillRect/>
            </a:stretch>
          </a:blipFill>
        </p:spPr>
      </p:sp>
      <p:sp>
        <p:nvSpPr>
          <p:cNvPr id="4" name="Freeform 4"/>
          <p:cNvSpPr/>
          <p:nvPr/>
        </p:nvSpPr>
        <p:spPr>
          <a:xfrm>
            <a:off x="9794693" y="1742679"/>
            <a:ext cx="4787867" cy="2735069"/>
          </a:xfrm>
          <a:custGeom>
            <a:avLst/>
            <a:gdLst/>
            <a:ahLst/>
            <a:cxnLst/>
            <a:rect l="l" t="t" r="r" b="b"/>
            <a:pathLst>
              <a:path w="4787867" h="2735069">
                <a:moveTo>
                  <a:pt x="0" y="0"/>
                </a:moveTo>
                <a:lnTo>
                  <a:pt x="4787867" y="0"/>
                </a:lnTo>
                <a:lnTo>
                  <a:pt x="4787867" y="2735069"/>
                </a:lnTo>
                <a:lnTo>
                  <a:pt x="0" y="2735069"/>
                </a:lnTo>
                <a:lnTo>
                  <a:pt x="0" y="0"/>
                </a:lnTo>
                <a:close/>
              </a:path>
            </a:pathLst>
          </a:custGeom>
          <a:blipFill>
            <a:blip r:embed="rId3"/>
            <a:stretch>
              <a:fillRect/>
            </a:stretch>
          </a:blipFill>
        </p:spPr>
      </p:sp>
      <p:grpSp>
        <p:nvGrpSpPr>
          <p:cNvPr id="5" name="Group 5"/>
          <p:cNvGrpSpPr/>
          <p:nvPr/>
        </p:nvGrpSpPr>
        <p:grpSpPr>
          <a:xfrm>
            <a:off x="2239581" y="1255355"/>
            <a:ext cx="16496094" cy="21015"/>
            <a:chOff x="0" y="0"/>
            <a:chExt cx="21994793" cy="28020"/>
          </a:xfrm>
        </p:grpSpPr>
        <p:sp>
          <p:nvSpPr>
            <p:cNvPr id="6" name="Freeform 6"/>
            <p:cNvSpPr/>
            <p:nvPr/>
          </p:nvSpPr>
          <p:spPr>
            <a:xfrm rot="-5400000">
              <a:off x="5589913" y="-5589913"/>
              <a:ext cx="28020" cy="11207845"/>
            </a:xfrm>
            <a:custGeom>
              <a:avLst/>
              <a:gdLst/>
              <a:ahLst/>
              <a:cxnLst/>
              <a:rect l="l" t="t" r="r" b="b"/>
              <a:pathLst>
                <a:path w="28020" h="11207845">
                  <a:moveTo>
                    <a:pt x="0" y="0"/>
                  </a:moveTo>
                  <a:lnTo>
                    <a:pt x="28019" y="0"/>
                  </a:lnTo>
                  <a:lnTo>
                    <a:pt x="28019" y="11207845"/>
                  </a:lnTo>
                  <a:lnTo>
                    <a:pt x="0" y="11207845"/>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rot="-5400000">
              <a:off x="16376860" y="-5589913"/>
              <a:ext cx="28020" cy="11207845"/>
            </a:xfrm>
            <a:custGeom>
              <a:avLst/>
              <a:gdLst/>
              <a:ahLst/>
              <a:cxnLst/>
              <a:rect l="l" t="t" r="r" b="b"/>
              <a:pathLst>
                <a:path w="28020" h="11207845">
                  <a:moveTo>
                    <a:pt x="0" y="0"/>
                  </a:moveTo>
                  <a:lnTo>
                    <a:pt x="28020" y="0"/>
                  </a:lnTo>
                  <a:lnTo>
                    <a:pt x="28020" y="11207845"/>
                  </a:lnTo>
                  <a:lnTo>
                    <a:pt x="0" y="11207845"/>
                  </a:lnTo>
                  <a:lnTo>
                    <a:pt x="0" y="0"/>
                  </a:lnTo>
                  <a:close/>
                </a:path>
              </a:pathLst>
            </a:custGeom>
            <a:blipFill>
              <a:blip>
                <a:extLst>
                  <a:ext uri="{96DAC541-7B7A-43D3-8B79-37D633B846F1}">
                    <asvg:svgBlip xmlns:asvg="http://schemas.microsoft.com/office/drawing/2016/SVG/main" r:embed="rId4"/>
                  </a:ext>
                </a:extLst>
              </a:blip>
              <a:stretch>
                <a:fillRect/>
              </a:stretch>
            </a:blipFill>
          </p:spPr>
        </p:sp>
      </p:grpSp>
      <p:sp>
        <p:nvSpPr>
          <p:cNvPr id="8" name="Freeform 8"/>
          <p:cNvSpPr/>
          <p:nvPr/>
        </p:nvSpPr>
        <p:spPr>
          <a:xfrm>
            <a:off x="108234" y="314565"/>
            <a:ext cx="2237359" cy="1114320"/>
          </a:xfrm>
          <a:custGeom>
            <a:avLst/>
            <a:gdLst/>
            <a:ahLst/>
            <a:cxnLst/>
            <a:rect l="l" t="t" r="r" b="b"/>
            <a:pathLst>
              <a:path w="2237359" h="1114320">
                <a:moveTo>
                  <a:pt x="0" y="0"/>
                </a:moveTo>
                <a:lnTo>
                  <a:pt x="2237359" y="0"/>
                </a:lnTo>
                <a:lnTo>
                  <a:pt x="2237359" y="1114320"/>
                </a:lnTo>
                <a:lnTo>
                  <a:pt x="0" y="1114320"/>
                </a:lnTo>
                <a:lnTo>
                  <a:pt x="0" y="0"/>
                </a:lnTo>
                <a:close/>
              </a:path>
            </a:pathLst>
          </a:custGeom>
          <a:blipFill>
            <a:blip r:embed="rId3"/>
            <a:stretch>
              <a:fillRect b="-14696"/>
            </a:stretch>
          </a:blipFill>
        </p:spPr>
      </p:sp>
      <p:sp>
        <p:nvSpPr>
          <p:cNvPr id="9" name="TextBox 9"/>
          <p:cNvSpPr txBox="1"/>
          <p:nvPr/>
        </p:nvSpPr>
        <p:spPr>
          <a:xfrm>
            <a:off x="6683523" y="4896848"/>
            <a:ext cx="11010208" cy="2946781"/>
          </a:xfrm>
          <a:prstGeom prst="rect">
            <a:avLst/>
          </a:prstGeom>
        </p:spPr>
        <p:txBody>
          <a:bodyPr lIns="0" tIns="0" rIns="0" bIns="0" rtlCol="0" anchor="t">
            <a:spAutoFit/>
          </a:bodyPr>
          <a:lstStyle/>
          <a:p>
            <a:pPr algn="ctr">
              <a:lnSpc>
                <a:spcPts val="5852"/>
              </a:lnSpc>
            </a:pPr>
            <a:r>
              <a:rPr lang="en-US" sz="4400" spc="21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FRANCISCO DE PINA VÀ HÀNH TRÌNH </a:t>
            </a:r>
          </a:p>
          <a:p>
            <a:pPr algn="ctr">
              <a:lnSpc>
                <a:spcPts val="5852"/>
              </a:lnSpc>
            </a:pPr>
            <a:r>
              <a:rPr lang="en-US" sz="4400" spc="21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CHỮ QUỐC NGỮ -</a:t>
            </a:r>
          </a:p>
          <a:p>
            <a:pPr algn="ctr">
              <a:lnSpc>
                <a:spcPts val="5852"/>
              </a:lnSpc>
            </a:pPr>
            <a:r>
              <a:rPr lang="en-US" sz="4400" spc="21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NHỊP CẦU VĂN HÓA GIỮA VIỆT NAM </a:t>
            </a:r>
          </a:p>
          <a:p>
            <a:pPr marL="0" lvl="0" indent="0" algn="ctr">
              <a:lnSpc>
                <a:spcPts val="5852"/>
              </a:lnSpc>
            </a:pPr>
            <a:r>
              <a:rPr lang="en-US" sz="4400" spc="21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VÀ BỒ ĐÀO NHA</a:t>
            </a:r>
          </a:p>
        </p:txBody>
      </p:sp>
      <p:sp>
        <p:nvSpPr>
          <p:cNvPr id="10" name="TextBox 10"/>
          <p:cNvSpPr txBox="1"/>
          <p:nvPr/>
        </p:nvSpPr>
        <p:spPr>
          <a:xfrm>
            <a:off x="17259300" y="9247187"/>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FFFFFF"/>
                </a:solidFill>
                <a:latin typeface="Noto Sans"/>
                <a:ea typeface="Noto Sans"/>
                <a:cs typeface="Noto Sans"/>
                <a:sym typeface="Noto Sans"/>
              </a:rPr>
              <a:t>1</a:t>
            </a:r>
          </a:p>
        </p:txBody>
      </p:sp>
      <p:sp>
        <p:nvSpPr>
          <p:cNvPr id="11" name="TextBox 11"/>
          <p:cNvSpPr txBox="1"/>
          <p:nvPr/>
        </p:nvSpPr>
        <p:spPr>
          <a:xfrm>
            <a:off x="10300326" y="9210675"/>
            <a:ext cx="6082674"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12" name="TextBox 12"/>
          <p:cNvSpPr txBox="1"/>
          <p:nvPr/>
        </p:nvSpPr>
        <p:spPr>
          <a:xfrm>
            <a:off x="3405858" y="525780"/>
            <a:ext cx="14475622" cy="580390"/>
          </a:xfrm>
          <a:prstGeom prst="rect">
            <a:avLst/>
          </a:prstGeom>
        </p:spPr>
        <p:txBody>
          <a:bodyPr lIns="0" tIns="0" rIns="0" bIns="0" rtlCol="0" anchor="t">
            <a:spAutoFit/>
          </a:bodyPr>
          <a:lstStyle/>
          <a:p>
            <a:pPr marL="0" lvl="0" indent="0" algn="r">
              <a:lnSpc>
                <a:spcPts val="4655"/>
              </a:lnSpc>
            </a:pPr>
            <a:r>
              <a:rPr lang="en-US" sz="3500" spc="168">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HỘI TÔN VINH VĂN HÓA VIỆT</a:t>
            </a:r>
          </a:p>
        </p:txBody>
      </p:sp>
      <p:sp>
        <p:nvSpPr>
          <p:cNvPr id="13" name="TextBox 13"/>
          <p:cNvSpPr txBox="1"/>
          <p:nvPr/>
        </p:nvSpPr>
        <p:spPr>
          <a:xfrm>
            <a:off x="385380" y="1400310"/>
            <a:ext cx="1683067" cy="165100"/>
          </a:xfrm>
          <a:prstGeom prst="rect">
            <a:avLst/>
          </a:prstGeom>
        </p:spPr>
        <p:txBody>
          <a:bodyPr lIns="0" tIns="0" rIns="0" bIns="0" rtlCol="0" anchor="t">
            <a:spAutoFit/>
          </a:bodyPr>
          <a:lstStyle/>
          <a:p>
            <a:pPr algn="ctr">
              <a:lnSpc>
                <a:spcPts val="1399"/>
              </a:lnSpc>
            </a:pPr>
            <a:r>
              <a:rPr lang="en-US" sz="999" b="1">
                <a:gradFill>
                  <a:gsLst>
                    <a:gs pos="0">
                      <a:srgbClr val="FDC351">
                        <a:alpha val="100000"/>
                      </a:srgbClr>
                    </a:gs>
                    <a:gs pos="16667">
                      <a:srgbClr val="FFF2DA">
                        <a:alpha val="100000"/>
                      </a:srgbClr>
                    </a:gs>
                    <a:gs pos="33333">
                      <a:srgbClr val="EFB33F">
                        <a:alpha val="100000"/>
                      </a:srgbClr>
                    </a:gs>
                    <a:gs pos="50000">
                      <a:srgbClr val="F6D188">
                        <a:alpha val="100000"/>
                      </a:srgbClr>
                    </a:gs>
                    <a:gs pos="66667">
                      <a:srgbClr val="FFF2DA">
                        <a:alpha val="100000"/>
                      </a:srgbClr>
                    </a:gs>
                    <a:gs pos="83333">
                      <a:srgbClr val="FDC351">
                        <a:alpha val="100000"/>
                      </a:srgbClr>
                    </a:gs>
                    <a:gs pos="100000">
                      <a:srgbClr val="F6D188">
                        <a:alpha val="100000"/>
                      </a:srgbClr>
                    </a:gs>
                  </a:gsLst>
                  <a:path path="circle">
                    <a:fillToRect r="100000" b="100000"/>
                  </a:path>
                  <a:tileRect l="-100000" t="-100000"/>
                </a:gradFill>
                <a:latin typeface="Montserrat Bold"/>
                <a:ea typeface="Montserrat Bold"/>
                <a:cs typeface="Montserrat Bold"/>
                <a:sym typeface="Montserrat Bold"/>
              </a:rPr>
              <a:t>Lan tỏa - Giữ gìn - Kết nối</a:t>
            </a:r>
          </a:p>
        </p:txBody>
      </p:sp>
      <p:pic>
        <p:nvPicPr>
          <p:cNvPr id="15" name="Image 14">
            <a:extLst>
              <a:ext uri="{FF2B5EF4-FFF2-40B4-BE49-F238E27FC236}">
                <a16:creationId xmlns:a16="http://schemas.microsoft.com/office/drawing/2014/main" id="{47CB525E-FCC3-0B07-48AF-3516D63498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0001" y="2781300"/>
            <a:ext cx="5651714" cy="565171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0" y="-573779"/>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23000"/>
            </a:blip>
            <a:stretch>
              <a:fillRect/>
            </a:stretch>
          </a:blipFill>
        </p:spPr>
      </p:sp>
      <p:grpSp>
        <p:nvGrpSpPr>
          <p:cNvPr id="3" name="Group 3"/>
          <p:cNvGrpSpPr/>
          <p:nvPr/>
        </p:nvGrpSpPr>
        <p:grpSpPr>
          <a:xfrm>
            <a:off x="15201900" y="-43516"/>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D1C38">
                    <a:alpha val="0"/>
                  </a:srgbClr>
                </a:gs>
                <a:gs pos="100000">
                  <a:srgbClr val="061F40">
                    <a:alpha val="15000"/>
                  </a:srgbClr>
                </a:gs>
              </a:gsLst>
              <a:lin ang="0"/>
            </a:gradFill>
          </p:spPr>
        </p:sp>
        <p:sp>
          <p:nvSpPr>
            <p:cNvPr id="5" name="TextBox 5"/>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43516"/>
            <a:ext cx="18288000" cy="10243484"/>
            <a:chOff x="0" y="0"/>
            <a:chExt cx="4816593" cy="2697872"/>
          </a:xfrm>
        </p:grpSpPr>
        <p:sp>
          <p:nvSpPr>
            <p:cNvPr id="7" name="Freeform 7"/>
            <p:cNvSpPr/>
            <p:nvPr/>
          </p:nvSpPr>
          <p:spPr>
            <a:xfrm>
              <a:off x="0" y="0"/>
              <a:ext cx="4816592" cy="2697873"/>
            </a:xfrm>
            <a:custGeom>
              <a:avLst/>
              <a:gdLst/>
              <a:ahLst/>
              <a:cxnLst/>
              <a:rect l="l" t="t" r="r" b="b"/>
              <a:pathLst>
                <a:path w="4816592" h="2697873">
                  <a:moveTo>
                    <a:pt x="0" y="0"/>
                  </a:moveTo>
                  <a:lnTo>
                    <a:pt x="4816592" y="0"/>
                  </a:lnTo>
                  <a:lnTo>
                    <a:pt x="4816592" y="2697873"/>
                  </a:lnTo>
                  <a:lnTo>
                    <a:pt x="0" y="2697873"/>
                  </a:lnTo>
                  <a:close/>
                </a:path>
              </a:pathLst>
            </a:custGeom>
            <a:gradFill rotWithShape="1">
              <a:gsLst>
                <a:gs pos="0">
                  <a:srgbClr val="040B28">
                    <a:alpha val="0"/>
                  </a:srgbClr>
                </a:gs>
                <a:gs pos="100000">
                  <a:srgbClr val="030A27">
                    <a:alpha val="51000"/>
                  </a:srgbClr>
                </a:gs>
              </a:gsLst>
              <a:lin ang="5400000"/>
            </a:gradFill>
          </p:spPr>
        </p:sp>
        <p:sp>
          <p:nvSpPr>
            <p:cNvPr id="8" name="TextBox 8"/>
            <p:cNvSpPr txBox="1"/>
            <p:nvPr/>
          </p:nvSpPr>
          <p:spPr>
            <a:xfrm>
              <a:off x="0" y="-38100"/>
              <a:ext cx="4816593" cy="2735972"/>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379968" y="0"/>
            <a:ext cx="3086100" cy="10287000"/>
            <a:chOff x="0" y="0"/>
            <a:chExt cx="812800" cy="2709333"/>
          </a:xfrm>
        </p:grpSpPr>
        <p:sp>
          <p:nvSpPr>
            <p:cNvPr id="10" name="Freeform 10"/>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61F40">
                    <a:alpha val="100000"/>
                  </a:srgbClr>
                </a:gs>
                <a:gs pos="100000">
                  <a:srgbClr val="0D1C38">
                    <a:alpha val="0"/>
                  </a:srgbClr>
                </a:gs>
              </a:gsLst>
              <a:lin ang="0"/>
            </a:gradFill>
          </p:spPr>
        </p:sp>
        <p:sp>
          <p:nvSpPr>
            <p:cNvPr id="11" name="TextBox 11"/>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3"/>
            <a:stretch>
              <a:fillRect/>
            </a:stretch>
          </a:blipFill>
        </p:spPr>
      </p:sp>
      <p:sp>
        <p:nvSpPr>
          <p:cNvPr id="13" name="AutoShape 13"/>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4" name="AutoShape 14"/>
          <p:cNvSpPr/>
          <p:nvPr/>
        </p:nvSpPr>
        <p:spPr>
          <a:xfrm flipV="1">
            <a:off x="-725428" y="8702521"/>
            <a:ext cx="19738857" cy="27031"/>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5" name="TextBox 15"/>
          <p:cNvSpPr txBox="1"/>
          <p:nvPr/>
        </p:nvSpPr>
        <p:spPr>
          <a:xfrm>
            <a:off x="3028553" y="190622"/>
            <a:ext cx="12230895" cy="1064260"/>
          </a:xfrm>
          <a:prstGeom prst="rect">
            <a:avLst/>
          </a:prstGeom>
        </p:spPr>
        <p:txBody>
          <a:bodyPr lIns="0" tIns="0" rIns="0" bIns="0" rtlCol="0" anchor="t">
            <a:spAutoFit/>
          </a:bodyPr>
          <a:lstStyle/>
          <a:p>
            <a:pPr marL="0" lvl="0" indent="0" algn="ctr">
              <a:lnSpc>
                <a:spcPts val="8645"/>
              </a:lnSpc>
            </a:pPr>
            <a:r>
              <a:rPr lang="en-US" sz="6500" spc="312">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latin typeface="Playfair Display 2"/>
                <a:ea typeface="Playfair Display 2"/>
                <a:cs typeface="Playfair Display 2"/>
                <a:sym typeface="Playfair Display 2"/>
              </a:rPr>
              <a:t>MỤC LỤC</a:t>
            </a:r>
          </a:p>
        </p:txBody>
      </p:sp>
      <p:sp>
        <p:nvSpPr>
          <p:cNvPr id="16" name="TextBox 16"/>
          <p:cNvSpPr txBox="1"/>
          <p:nvPr/>
        </p:nvSpPr>
        <p:spPr>
          <a:xfrm>
            <a:off x="10300326" y="9210675"/>
            <a:ext cx="6082678"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17" name="TextBox 17"/>
          <p:cNvSpPr txBox="1"/>
          <p:nvPr/>
        </p:nvSpPr>
        <p:spPr>
          <a:xfrm>
            <a:off x="1946699" y="3078099"/>
            <a:ext cx="6737263" cy="483870"/>
          </a:xfrm>
          <a:prstGeom prst="rect">
            <a:avLst/>
          </a:prstGeom>
        </p:spPr>
        <p:txBody>
          <a:bodyPr lIns="0" tIns="0" rIns="0" bIns="0" rtlCol="0" anchor="t">
            <a:spAutoFit/>
          </a:bodyPr>
          <a:lstStyle/>
          <a:p>
            <a:pPr algn="l">
              <a:lnSpc>
                <a:spcPts val="3990"/>
              </a:lnSpc>
            </a:pPr>
            <a:r>
              <a:rPr lang="en-US" sz="3000" b="1" spc="144">
                <a:solidFill>
                  <a:srgbClr val="F8EAD2"/>
                </a:solidFill>
                <a:latin typeface="Faustina Medium"/>
                <a:ea typeface="Faustina Medium"/>
                <a:cs typeface="Faustina Medium"/>
                <a:sym typeface="Faustina Medium"/>
              </a:rPr>
              <a:t>1. MỤC TIÊU DỰ ÁN</a:t>
            </a:r>
          </a:p>
        </p:txBody>
      </p:sp>
      <p:sp>
        <p:nvSpPr>
          <p:cNvPr id="18" name="TextBox 18"/>
          <p:cNvSpPr txBox="1"/>
          <p:nvPr/>
        </p:nvSpPr>
        <p:spPr>
          <a:xfrm>
            <a:off x="1946699" y="3957828"/>
            <a:ext cx="6737263" cy="483870"/>
          </a:xfrm>
          <a:prstGeom prst="rect">
            <a:avLst/>
          </a:prstGeom>
        </p:spPr>
        <p:txBody>
          <a:bodyPr lIns="0" tIns="0" rIns="0" bIns="0" rtlCol="0" anchor="t">
            <a:spAutoFit/>
          </a:bodyPr>
          <a:lstStyle/>
          <a:p>
            <a:pPr algn="l">
              <a:lnSpc>
                <a:spcPts val="3990"/>
              </a:lnSpc>
            </a:pPr>
            <a:r>
              <a:rPr lang="en-US" sz="3000" b="1" spc="144">
                <a:solidFill>
                  <a:srgbClr val="F8EAD2"/>
                </a:solidFill>
                <a:latin typeface="Faustina Medium"/>
                <a:ea typeface="Faustina Medium"/>
                <a:cs typeface="Faustina Medium"/>
                <a:sym typeface="Faustina Medium"/>
              </a:rPr>
              <a:t>2. THÔNG TIN DỰ ÁN</a:t>
            </a:r>
          </a:p>
        </p:txBody>
      </p:sp>
      <p:sp>
        <p:nvSpPr>
          <p:cNvPr id="19" name="TextBox 19"/>
          <p:cNvSpPr txBox="1"/>
          <p:nvPr/>
        </p:nvSpPr>
        <p:spPr>
          <a:xfrm>
            <a:off x="1946699" y="4826010"/>
            <a:ext cx="6737263" cy="483870"/>
          </a:xfrm>
          <a:prstGeom prst="rect">
            <a:avLst/>
          </a:prstGeom>
        </p:spPr>
        <p:txBody>
          <a:bodyPr lIns="0" tIns="0" rIns="0" bIns="0" rtlCol="0" anchor="t">
            <a:spAutoFit/>
          </a:bodyPr>
          <a:lstStyle/>
          <a:p>
            <a:pPr algn="l">
              <a:lnSpc>
                <a:spcPts val="3990"/>
              </a:lnSpc>
            </a:pPr>
            <a:r>
              <a:rPr lang="en-US" sz="3000" b="1" spc="144">
                <a:solidFill>
                  <a:srgbClr val="F8EAD2"/>
                </a:solidFill>
                <a:latin typeface="Faustina Medium"/>
                <a:ea typeface="Faustina Medium"/>
                <a:cs typeface="Faustina Medium"/>
                <a:sym typeface="Faustina Medium"/>
              </a:rPr>
              <a:t>3. GUARDA - KHỞI ĐIỂM </a:t>
            </a:r>
          </a:p>
        </p:txBody>
      </p:sp>
      <p:sp>
        <p:nvSpPr>
          <p:cNvPr id="20" name="TextBox 20"/>
          <p:cNvSpPr txBox="1"/>
          <p:nvPr/>
        </p:nvSpPr>
        <p:spPr>
          <a:xfrm>
            <a:off x="1946699" y="5641902"/>
            <a:ext cx="6737263" cy="483870"/>
          </a:xfrm>
          <a:prstGeom prst="rect">
            <a:avLst/>
          </a:prstGeom>
        </p:spPr>
        <p:txBody>
          <a:bodyPr lIns="0" tIns="0" rIns="0" bIns="0" rtlCol="0" anchor="t">
            <a:spAutoFit/>
          </a:bodyPr>
          <a:lstStyle/>
          <a:p>
            <a:pPr algn="l">
              <a:lnSpc>
                <a:spcPts val="3990"/>
              </a:lnSpc>
            </a:pPr>
            <a:r>
              <a:rPr lang="en-US" sz="3000" b="1" spc="144">
                <a:solidFill>
                  <a:srgbClr val="F8EAD2"/>
                </a:solidFill>
                <a:latin typeface="Faustina Medium"/>
                <a:ea typeface="Faustina Medium"/>
                <a:cs typeface="Faustina Medium"/>
                <a:sym typeface="Faustina Medium"/>
              </a:rPr>
              <a:t>4. CHƯƠNG TRÌNH DỰ KIẾN</a:t>
            </a:r>
          </a:p>
        </p:txBody>
      </p:sp>
      <p:sp>
        <p:nvSpPr>
          <p:cNvPr id="21" name="TextBox 21"/>
          <p:cNvSpPr txBox="1"/>
          <p:nvPr/>
        </p:nvSpPr>
        <p:spPr>
          <a:xfrm>
            <a:off x="1946699" y="6457795"/>
            <a:ext cx="6737263" cy="483870"/>
          </a:xfrm>
          <a:prstGeom prst="rect">
            <a:avLst/>
          </a:prstGeom>
        </p:spPr>
        <p:txBody>
          <a:bodyPr lIns="0" tIns="0" rIns="0" bIns="0" rtlCol="0" anchor="t">
            <a:spAutoFit/>
          </a:bodyPr>
          <a:lstStyle/>
          <a:p>
            <a:pPr algn="l">
              <a:lnSpc>
                <a:spcPts val="3990"/>
              </a:lnSpc>
            </a:pPr>
            <a:r>
              <a:rPr lang="en-US" sz="3000" b="1" spc="144">
                <a:solidFill>
                  <a:srgbClr val="F8EAD2"/>
                </a:solidFill>
                <a:latin typeface="Faustina Medium"/>
                <a:ea typeface="Faustina Medium"/>
                <a:cs typeface="Faustina Medium"/>
                <a:sym typeface="Faustina Medium"/>
              </a:rPr>
              <a:t>5. HOẠT ĐỘNG THEN CHỐT</a:t>
            </a:r>
          </a:p>
        </p:txBody>
      </p:sp>
      <p:sp>
        <p:nvSpPr>
          <p:cNvPr id="22" name="TextBox 22"/>
          <p:cNvSpPr txBox="1"/>
          <p:nvPr/>
        </p:nvSpPr>
        <p:spPr>
          <a:xfrm>
            <a:off x="1946699" y="7335502"/>
            <a:ext cx="6470007" cy="483870"/>
          </a:xfrm>
          <a:prstGeom prst="rect">
            <a:avLst/>
          </a:prstGeom>
        </p:spPr>
        <p:txBody>
          <a:bodyPr lIns="0" tIns="0" rIns="0" bIns="0" rtlCol="0" anchor="t">
            <a:spAutoFit/>
          </a:bodyPr>
          <a:lstStyle/>
          <a:p>
            <a:pPr algn="l">
              <a:lnSpc>
                <a:spcPts val="3990"/>
              </a:lnSpc>
            </a:pPr>
            <a:r>
              <a:rPr lang="en-US" sz="3000" b="1" spc="144">
                <a:solidFill>
                  <a:srgbClr val="F8EAD2"/>
                </a:solidFill>
                <a:latin typeface="Faustina Medium"/>
                <a:ea typeface="Faustina Medium"/>
                <a:cs typeface="Faustina Medium"/>
                <a:sym typeface="Faustina Medium"/>
              </a:rPr>
              <a:t>6. CÁC TỔ CHỨC ĐỒNG HÀNH</a:t>
            </a:r>
          </a:p>
        </p:txBody>
      </p:sp>
      <p:sp>
        <p:nvSpPr>
          <p:cNvPr id="23" name="TextBox 23"/>
          <p:cNvSpPr txBox="1"/>
          <p:nvPr/>
        </p:nvSpPr>
        <p:spPr>
          <a:xfrm>
            <a:off x="9703009" y="3078099"/>
            <a:ext cx="7628919" cy="483870"/>
          </a:xfrm>
          <a:prstGeom prst="rect">
            <a:avLst/>
          </a:prstGeom>
        </p:spPr>
        <p:txBody>
          <a:bodyPr lIns="0" tIns="0" rIns="0" bIns="0" rtlCol="0" anchor="t">
            <a:spAutoFit/>
          </a:bodyPr>
          <a:lstStyle/>
          <a:p>
            <a:pPr algn="l">
              <a:lnSpc>
                <a:spcPts val="3990"/>
              </a:lnSpc>
            </a:pPr>
            <a:r>
              <a:rPr lang="en-US" sz="3000" b="1" spc="144">
                <a:solidFill>
                  <a:srgbClr val="F8EAD2"/>
                </a:solidFill>
                <a:latin typeface="Faustina Medium"/>
                <a:ea typeface="Faustina Medium"/>
                <a:cs typeface="Faustina Medium"/>
                <a:sym typeface="Faustina Medium"/>
              </a:rPr>
              <a:t>7. ĐỐI TÁC THAM GIA VÀ ĐỒNG HÀNH</a:t>
            </a:r>
          </a:p>
        </p:txBody>
      </p:sp>
      <p:sp>
        <p:nvSpPr>
          <p:cNvPr id="24" name="TextBox 24"/>
          <p:cNvSpPr txBox="1"/>
          <p:nvPr/>
        </p:nvSpPr>
        <p:spPr>
          <a:xfrm>
            <a:off x="9703009" y="3957828"/>
            <a:ext cx="6737263" cy="483870"/>
          </a:xfrm>
          <a:prstGeom prst="rect">
            <a:avLst/>
          </a:prstGeom>
        </p:spPr>
        <p:txBody>
          <a:bodyPr lIns="0" tIns="0" rIns="0" bIns="0" rtlCol="0" anchor="t">
            <a:spAutoFit/>
          </a:bodyPr>
          <a:lstStyle/>
          <a:p>
            <a:pPr algn="l">
              <a:lnSpc>
                <a:spcPts val="3990"/>
              </a:lnSpc>
            </a:pPr>
            <a:r>
              <a:rPr lang="en-US" sz="3000" b="1" spc="144">
                <a:solidFill>
                  <a:srgbClr val="F8EAD2"/>
                </a:solidFill>
                <a:latin typeface="Faustina Medium"/>
                <a:ea typeface="Faustina Medium"/>
                <a:cs typeface="Faustina Medium"/>
                <a:sym typeface="Faustina Medium"/>
              </a:rPr>
              <a:t>8. QUYỀN LỢI TỪ DỰ ÁN</a:t>
            </a:r>
          </a:p>
        </p:txBody>
      </p:sp>
      <p:sp>
        <p:nvSpPr>
          <p:cNvPr id="25" name="TextBox 25"/>
          <p:cNvSpPr txBox="1"/>
          <p:nvPr/>
        </p:nvSpPr>
        <p:spPr>
          <a:xfrm>
            <a:off x="9703009" y="6457795"/>
            <a:ext cx="6737263" cy="483870"/>
          </a:xfrm>
          <a:prstGeom prst="rect">
            <a:avLst/>
          </a:prstGeom>
        </p:spPr>
        <p:txBody>
          <a:bodyPr lIns="0" tIns="0" rIns="0" bIns="0" rtlCol="0" anchor="t">
            <a:spAutoFit/>
          </a:bodyPr>
          <a:lstStyle/>
          <a:p>
            <a:pPr algn="l">
              <a:lnSpc>
                <a:spcPts val="3990"/>
              </a:lnSpc>
            </a:pPr>
            <a:r>
              <a:rPr lang="en-US" sz="3000" b="1" spc="144">
                <a:solidFill>
                  <a:srgbClr val="F8EAD2"/>
                </a:solidFill>
                <a:latin typeface="Faustina Medium"/>
                <a:ea typeface="Faustina Medium"/>
                <a:cs typeface="Faustina Medium"/>
                <a:sym typeface="Faustina Medium"/>
              </a:rPr>
              <a:t>11. HƯỚNG DẪN ĐĂNG KÝ</a:t>
            </a:r>
          </a:p>
        </p:txBody>
      </p:sp>
      <p:sp>
        <p:nvSpPr>
          <p:cNvPr id="26" name="TextBox 26"/>
          <p:cNvSpPr txBox="1"/>
          <p:nvPr/>
        </p:nvSpPr>
        <p:spPr>
          <a:xfrm>
            <a:off x="9703009" y="7341715"/>
            <a:ext cx="8584991" cy="483870"/>
          </a:xfrm>
          <a:prstGeom prst="rect">
            <a:avLst/>
          </a:prstGeom>
        </p:spPr>
        <p:txBody>
          <a:bodyPr lIns="0" tIns="0" rIns="0" bIns="0" rtlCol="0" anchor="t">
            <a:spAutoFit/>
          </a:bodyPr>
          <a:lstStyle/>
          <a:p>
            <a:pPr algn="l">
              <a:lnSpc>
                <a:spcPts val="3990"/>
              </a:lnSpc>
            </a:pPr>
            <a:r>
              <a:rPr lang="en-US" sz="3000" b="1" spc="144">
                <a:solidFill>
                  <a:srgbClr val="F8EAD2"/>
                </a:solidFill>
                <a:latin typeface="Faustina Medium"/>
                <a:ea typeface="Faustina Medium"/>
                <a:cs typeface="Faustina Medium"/>
                <a:sym typeface="Faustina Medium"/>
              </a:rPr>
              <a:t>11. PHỤ LỤC</a:t>
            </a:r>
          </a:p>
        </p:txBody>
      </p:sp>
      <p:sp>
        <p:nvSpPr>
          <p:cNvPr id="27" name="TextBox 27"/>
          <p:cNvSpPr txBox="1"/>
          <p:nvPr/>
        </p:nvSpPr>
        <p:spPr>
          <a:xfrm>
            <a:off x="1725930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FFFFFF"/>
                </a:solidFill>
                <a:latin typeface="Noto Sans"/>
                <a:ea typeface="Noto Sans"/>
                <a:cs typeface="Noto Sans"/>
                <a:sym typeface="Noto Sans"/>
              </a:rPr>
              <a:t>2</a:t>
            </a:r>
          </a:p>
        </p:txBody>
      </p:sp>
      <p:sp>
        <p:nvSpPr>
          <p:cNvPr id="28" name="TextBox 28"/>
          <p:cNvSpPr txBox="1"/>
          <p:nvPr/>
        </p:nvSpPr>
        <p:spPr>
          <a:xfrm>
            <a:off x="9703009" y="4826010"/>
            <a:ext cx="6737263" cy="483870"/>
          </a:xfrm>
          <a:prstGeom prst="rect">
            <a:avLst/>
          </a:prstGeom>
        </p:spPr>
        <p:txBody>
          <a:bodyPr lIns="0" tIns="0" rIns="0" bIns="0" rtlCol="0" anchor="t">
            <a:spAutoFit/>
          </a:bodyPr>
          <a:lstStyle/>
          <a:p>
            <a:pPr algn="l">
              <a:lnSpc>
                <a:spcPts val="3990"/>
              </a:lnSpc>
            </a:pPr>
            <a:r>
              <a:rPr lang="en-US" sz="3000" b="1" spc="144">
                <a:solidFill>
                  <a:srgbClr val="F8EAD2"/>
                </a:solidFill>
                <a:latin typeface="Faustina Medium"/>
                <a:ea typeface="Faustina Medium"/>
                <a:cs typeface="Faustina Medium"/>
                <a:sym typeface="Faustina Medium"/>
              </a:rPr>
              <a:t>9. HỖ TRỢ VÀ ĐIỀU PHỐI</a:t>
            </a:r>
          </a:p>
        </p:txBody>
      </p:sp>
      <p:sp>
        <p:nvSpPr>
          <p:cNvPr id="29" name="TextBox 29"/>
          <p:cNvSpPr txBox="1"/>
          <p:nvPr/>
        </p:nvSpPr>
        <p:spPr>
          <a:xfrm>
            <a:off x="9703009" y="5641902"/>
            <a:ext cx="6737263" cy="483870"/>
          </a:xfrm>
          <a:prstGeom prst="rect">
            <a:avLst/>
          </a:prstGeom>
        </p:spPr>
        <p:txBody>
          <a:bodyPr lIns="0" tIns="0" rIns="0" bIns="0" rtlCol="0" anchor="t">
            <a:spAutoFit/>
          </a:bodyPr>
          <a:lstStyle/>
          <a:p>
            <a:pPr algn="l">
              <a:lnSpc>
                <a:spcPts val="3990"/>
              </a:lnSpc>
            </a:pPr>
            <a:r>
              <a:rPr lang="en-US" sz="3000" b="1" spc="144">
                <a:solidFill>
                  <a:srgbClr val="F8EAD2"/>
                </a:solidFill>
                <a:latin typeface="Faustina Medium"/>
                <a:ea typeface="Faustina Medium"/>
                <a:cs typeface="Faustina Medium"/>
                <a:sym typeface="Faustina Medium"/>
              </a:rPr>
              <a:t>10. CHI PHÍ THAM GIA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2"/>
            <a:stretch>
              <a:fillRect/>
            </a:stretch>
          </a:blipFill>
        </p:spPr>
      </p:sp>
      <p:sp>
        <p:nvSpPr>
          <p:cNvPr id="3" name="AutoShape 3"/>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4" name="AutoShape 4"/>
          <p:cNvSpPr/>
          <p:nvPr/>
        </p:nvSpPr>
        <p:spPr>
          <a:xfrm>
            <a:off x="-887299" y="8643658"/>
            <a:ext cx="19759790"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grpSp>
        <p:nvGrpSpPr>
          <p:cNvPr id="5" name="Group 5"/>
          <p:cNvGrpSpPr/>
          <p:nvPr/>
        </p:nvGrpSpPr>
        <p:grpSpPr>
          <a:xfrm>
            <a:off x="2497993" y="2223740"/>
            <a:ext cx="935088" cy="935088"/>
            <a:chOff x="0" y="0"/>
            <a:chExt cx="1246784" cy="1246784"/>
          </a:xfrm>
        </p:grpSpPr>
        <p:grpSp>
          <p:nvGrpSpPr>
            <p:cNvPr id="6" name="Group 6"/>
            <p:cNvGrpSpPr/>
            <p:nvPr/>
          </p:nvGrpSpPr>
          <p:grpSpPr>
            <a:xfrm>
              <a:off x="0" y="0"/>
              <a:ext cx="1246784" cy="1246784"/>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0E4BA"/>
              </a:solidFill>
            </p:spPr>
          </p:sp>
        </p:grpSp>
        <p:sp>
          <p:nvSpPr>
            <p:cNvPr id="8" name="Freeform 8"/>
            <p:cNvSpPr/>
            <p:nvPr/>
          </p:nvSpPr>
          <p:spPr>
            <a:xfrm>
              <a:off x="164600" y="297650"/>
              <a:ext cx="917583" cy="651484"/>
            </a:xfrm>
            <a:custGeom>
              <a:avLst/>
              <a:gdLst/>
              <a:ahLst/>
              <a:cxnLst/>
              <a:rect l="l" t="t" r="r" b="b"/>
              <a:pathLst>
                <a:path w="917583" h="651484">
                  <a:moveTo>
                    <a:pt x="0" y="0"/>
                  </a:moveTo>
                  <a:lnTo>
                    <a:pt x="917584" y="0"/>
                  </a:lnTo>
                  <a:lnTo>
                    <a:pt x="917584" y="651484"/>
                  </a:lnTo>
                  <a:lnTo>
                    <a:pt x="0" y="651484"/>
                  </a:lnTo>
                  <a:lnTo>
                    <a:pt x="0" y="0"/>
                  </a:lnTo>
                  <a:close/>
                </a:path>
              </a:pathLst>
            </a:custGeom>
            <a:blipFill>
              <a:blip>
                <a:extLst>
                  <a:ext uri="{96DAC541-7B7A-43D3-8B79-37D633B846F1}">
                    <asvg:svgBlip xmlns:asvg="http://schemas.microsoft.com/office/drawing/2016/SVG/main" r:embed="rId3"/>
                  </a:ext>
                </a:extLst>
              </a:blip>
              <a:stretch>
                <a:fillRect/>
              </a:stretch>
            </a:blipFill>
          </p:spPr>
        </p:sp>
      </p:grpSp>
      <p:grpSp>
        <p:nvGrpSpPr>
          <p:cNvPr id="9" name="Group 9"/>
          <p:cNvGrpSpPr/>
          <p:nvPr/>
        </p:nvGrpSpPr>
        <p:grpSpPr>
          <a:xfrm>
            <a:off x="2497993" y="3917118"/>
            <a:ext cx="935088" cy="935088"/>
            <a:chOff x="0" y="0"/>
            <a:chExt cx="1246784" cy="1246784"/>
          </a:xfrm>
        </p:grpSpPr>
        <p:grpSp>
          <p:nvGrpSpPr>
            <p:cNvPr id="10" name="Group 10"/>
            <p:cNvGrpSpPr/>
            <p:nvPr/>
          </p:nvGrpSpPr>
          <p:grpSpPr>
            <a:xfrm>
              <a:off x="0" y="0"/>
              <a:ext cx="1246784" cy="1246784"/>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0E4BA"/>
              </a:solidFill>
            </p:spPr>
          </p:sp>
        </p:grpSp>
        <p:sp>
          <p:nvSpPr>
            <p:cNvPr id="12" name="Freeform 12"/>
            <p:cNvSpPr/>
            <p:nvPr/>
          </p:nvSpPr>
          <p:spPr>
            <a:xfrm>
              <a:off x="137533" y="185512"/>
              <a:ext cx="971717" cy="875760"/>
            </a:xfrm>
            <a:custGeom>
              <a:avLst/>
              <a:gdLst/>
              <a:ahLst/>
              <a:cxnLst/>
              <a:rect l="l" t="t" r="r" b="b"/>
              <a:pathLst>
                <a:path w="971717" h="875760">
                  <a:moveTo>
                    <a:pt x="0" y="0"/>
                  </a:moveTo>
                  <a:lnTo>
                    <a:pt x="971717" y="0"/>
                  </a:lnTo>
                  <a:lnTo>
                    <a:pt x="971717" y="875760"/>
                  </a:lnTo>
                  <a:lnTo>
                    <a:pt x="0" y="875760"/>
                  </a:lnTo>
                  <a:lnTo>
                    <a:pt x="0" y="0"/>
                  </a:lnTo>
                  <a:close/>
                </a:path>
              </a:pathLst>
            </a:custGeom>
            <a:blipFill>
              <a:blip>
                <a:extLst>
                  <a:ext uri="{96DAC541-7B7A-43D3-8B79-37D633B846F1}">
                    <asvg:svgBlip xmlns:asvg="http://schemas.microsoft.com/office/drawing/2016/SVG/main" r:embed="rId4"/>
                  </a:ext>
                </a:extLst>
              </a:blip>
              <a:stretch>
                <a:fillRect/>
              </a:stretch>
            </a:blipFill>
          </p:spPr>
        </p:sp>
      </p:grpSp>
      <p:sp>
        <p:nvSpPr>
          <p:cNvPr id="13" name="Freeform 13"/>
          <p:cNvSpPr/>
          <p:nvPr/>
        </p:nvSpPr>
        <p:spPr>
          <a:xfrm rot="-5400000">
            <a:off x="-847522" y="6134539"/>
            <a:ext cx="3356641" cy="1661597"/>
          </a:xfrm>
          <a:custGeom>
            <a:avLst/>
            <a:gdLst/>
            <a:ahLst/>
            <a:cxnLst/>
            <a:rect l="l" t="t" r="r" b="b"/>
            <a:pathLst>
              <a:path w="3356641" h="1661597">
                <a:moveTo>
                  <a:pt x="0" y="0"/>
                </a:moveTo>
                <a:lnTo>
                  <a:pt x="3356641" y="0"/>
                </a:lnTo>
                <a:lnTo>
                  <a:pt x="3356641" y="1661597"/>
                </a:lnTo>
                <a:lnTo>
                  <a:pt x="0" y="1661597"/>
                </a:lnTo>
                <a:lnTo>
                  <a:pt x="0" y="0"/>
                </a:lnTo>
                <a:close/>
              </a:path>
            </a:pathLst>
          </a:custGeom>
          <a:blipFill>
            <a:blip>
              <a:alphaModFix amt="50000"/>
              <a:extLst>
                <a:ext uri="{96DAC541-7B7A-43D3-8B79-37D633B846F1}">
                  <asvg:svgBlip xmlns:asvg="http://schemas.microsoft.com/office/drawing/2016/SVG/main" r:embed="rId5"/>
                </a:ext>
              </a:extLst>
            </a:blip>
            <a:stretch>
              <a:fillRect t="-102012"/>
            </a:stretch>
          </a:blipFill>
        </p:spPr>
      </p:sp>
      <p:grpSp>
        <p:nvGrpSpPr>
          <p:cNvPr id="14" name="Group 14"/>
          <p:cNvGrpSpPr/>
          <p:nvPr/>
        </p:nvGrpSpPr>
        <p:grpSpPr>
          <a:xfrm>
            <a:off x="2497993" y="5610496"/>
            <a:ext cx="935088" cy="935088"/>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0E4BA"/>
            </a:solidFill>
          </p:spPr>
        </p:sp>
      </p:grpSp>
      <p:grpSp>
        <p:nvGrpSpPr>
          <p:cNvPr id="16" name="Group 16"/>
          <p:cNvGrpSpPr/>
          <p:nvPr/>
        </p:nvGrpSpPr>
        <p:grpSpPr>
          <a:xfrm>
            <a:off x="2497993" y="7303874"/>
            <a:ext cx="935088" cy="935088"/>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0E4BA"/>
            </a:solidFill>
          </p:spPr>
        </p:sp>
      </p:grpSp>
      <p:sp>
        <p:nvSpPr>
          <p:cNvPr id="18" name="Freeform 18"/>
          <p:cNvSpPr/>
          <p:nvPr/>
        </p:nvSpPr>
        <p:spPr>
          <a:xfrm>
            <a:off x="2682843" y="5799622"/>
            <a:ext cx="508238" cy="556834"/>
          </a:xfrm>
          <a:custGeom>
            <a:avLst/>
            <a:gdLst/>
            <a:ahLst/>
            <a:cxnLst/>
            <a:rect l="l" t="t" r="r" b="b"/>
            <a:pathLst>
              <a:path w="508238" h="556834">
                <a:moveTo>
                  <a:pt x="0" y="0"/>
                </a:moveTo>
                <a:lnTo>
                  <a:pt x="508238" y="0"/>
                </a:lnTo>
                <a:lnTo>
                  <a:pt x="508238" y="556835"/>
                </a:lnTo>
                <a:lnTo>
                  <a:pt x="0" y="556835"/>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9" name="Freeform 19"/>
          <p:cNvSpPr/>
          <p:nvPr/>
        </p:nvSpPr>
        <p:spPr>
          <a:xfrm>
            <a:off x="2637879" y="7443759"/>
            <a:ext cx="655317" cy="655317"/>
          </a:xfrm>
          <a:custGeom>
            <a:avLst/>
            <a:gdLst/>
            <a:ahLst/>
            <a:cxnLst/>
            <a:rect l="l" t="t" r="r" b="b"/>
            <a:pathLst>
              <a:path w="655317" h="655317">
                <a:moveTo>
                  <a:pt x="0" y="0"/>
                </a:moveTo>
                <a:lnTo>
                  <a:pt x="655317" y="0"/>
                </a:lnTo>
                <a:lnTo>
                  <a:pt x="655317" y="655317"/>
                </a:lnTo>
                <a:lnTo>
                  <a:pt x="0" y="655317"/>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0" name="TextBox 20"/>
          <p:cNvSpPr txBox="1"/>
          <p:nvPr/>
        </p:nvSpPr>
        <p:spPr>
          <a:xfrm>
            <a:off x="5020860" y="171025"/>
            <a:ext cx="8246279" cy="1064260"/>
          </a:xfrm>
          <a:prstGeom prst="rect">
            <a:avLst/>
          </a:prstGeom>
        </p:spPr>
        <p:txBody>
          <a:bodyPr lIns="0" tIns="0" rIns="0" bIns="0" rtlCol="0" anchor="t">
            <a:spAutoFit/>
          </a:bodyPr>
          <a:lstStyle/>
          <a:p>
            <a:pPr marL="0" lvl="0" indent="0" algn="ctr">
              <a:lnSpc>
                <a:spcPts val="8645"/>
              </a:lnSpc>
            </a:pPr>
            <a:r>
              <a:rPr lang="en-US" sz="6500" spc="312">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MỤC TIÊU DỰ ÁN</a:t>
            </a:r>
          </a:p>
        </p:txBody>
      </p:sp>
      <p:sp>
        <p:nvSpPr>
          <p:cNvPr id="21" name="TextBox 21"/>
          <p:cNvSpPr txBox="1"/>
          <p:nvPr/>
        </p:nvSpPr>
        <p:spPr>
          <a:xfrm>
            <a:off x="17259300" y="9247187"/>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FFFFFF"/>
                </a:solidFill>
                <a:latin typeface="Noto Sans"/>
                <a:ea typeface="Noto Sans"/>
                <a:cs typeface="Noto Sans"/>
                <a:sym typeface="Noto Sans"/>
              </a:rPr>
              <a:t>3</a:t>
            </a:r>
          </a:p>
        </p:txBody>
      </p:sp>
      <p:sp>
        <p:nvSpPr>
          <p:cNvPr id="22" name="TextBox 22"/>
          <p:cNvSpPr txBox="1"/>
          <p:nvPr/>
        </p:nvSpPr>
        <p:spPr>
          <a:xfrm>
            <a:off x="10300326" y="9210675"/>
            <a:ext cx="6006474"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23" name="TextBox 23"/>
          <p:cNvSpPr txBox="1"/>
          <p:nvPr/>
        </p:nvSpPr>
        <p:spPr>
          <a:xfrm>
            <a:off x="4326383" y="1971765"/>
            <a:ext cx="12430363" cy="1419987"/>
          </a:xfrm>
          <a:prstGeom prst="rect">
            <a:avLst/>
          </a:prstGeom>
        </p:spPr>
        <p:txBody>
          <a:bodyPr lIns="0" tIns="0" rIns="0" bIns="0" rtlCol="0" anchor="t">
            <a:spAutoFit/>
          </a:bodyPr>
          <a:lstStyle/>
          <a:p>
            <a:pPr algn="just">
              <a:lnSpc>
                <a:spcPts val="2829"/>
              </a:lnSpc>
            </a:pPr>
            <a:r>
              <a:rPr lang="en-US" sz="2300" b="1" spc="186">
                <a:solidFill>
                  <a:srgbClr val="F0E4BA"/>
                </a:solidFill>
                <a:latin typeface="Faustina Bold"/>
                <a:ea typeface="Faustina Bold"/>
                <a:cs typeface="Faustina Bold"/>
                <a:sym typeface="Faustina Bold"/>
              </a:rPr>
              <a:t>Văn hóa</a:t>
            </a:r>
          </a:p>
          <a:p>
            <a:pPr marL="496571" lvl="1" indent="-248285" algn="l">
              <a:lnSpc>
                <a:spcPts val="2829"/>
              </a:lnSpc>
              <a:buFont typeface="Arial"/>
              <a:buChar char="•"/>
            </a:pPr>
            <a:r>
              <a:rPr lang="en-US" sz="2300" spc="186">
                <a:solidFill>
                  <a:srgbClr val="F0E4BA"/>
                </a:solidFill>
                <a:latin typeface="Faustina"/>
                <a:ea typeface="Faustina"/>
                <a:cs typeface="Faustina"/>
                <a:sym typeface="Faustina"/>
              </a:rPr>
              <a:t>Tôn vinh di sản chữ Quốc ngữ và những nhân vật lịch sử đã đóng góp trong quá trình hình thành hệ chữ viết này.</a:t>
            </a:r>
          </a:p>
          <a:p>
            <a:pPr marL="496571" lvl="1" indent="-248285" algn="l">
              <a:lnSpc>
                <a:spcPts val="2829"/>
              </a:lnSpc>
              <a:buFont typeface="Arial"/>
              <a:buChar char="•"/>
            </a:pPr>
            <a:r>
              <a:rPr lang="en-US" sz="2300" spc="186">
                <a:solidFill>
                  <a:srgbClr val="F0E4BA"/>
                </a:solidFill>
                <a:latin typeface="Faustina"/>
                <a:ea typeface="Faustina"/>
                <a:cs typeface="Faustina"/>
                <a:sym typeface="Faustina"/>
              </a:rPr>
              <a:t>Quảng bá và lan tỏa văn hóa Việt Nam đến cộng đồng quốc tế.</a:t>
            </a:r>
          </a:p>
        </p:txBody>
      </p:sp>
      <p:sp>
        <p:nvSpPr>
          <p:cNvPr id="24" name="TextBox 24"/>
          <p:cNvSpPr txBox="1"/>
          <p:nvPr/>
        </p:nvSpPr>
        <p:spPr>
          <a:xfrm>
            <a:off x="4326383" y="3841356"/>
            <a:ext cx="12430363" cy="1067562"/>
          </a:xfrm>
          <a:prstGeom prst="rect">
            <a:avLst/>
          </a:prstGeom>
        </p:spPr>
        <p:txBody>
          <a:bodyPr lIns="0" tIns="0" rIns="0" bIns="0" rtlCol="0" anchor="t">
            <a:spAutoFit/>
          </a:bodyPr>
          <a:lstStyle/>
          <a:p>
            <a:pPr algn="just">
              <a:lnSpc>
                <a:spcPts val="2829"/>
              </a:lnSpc>
            </a:pPr>
            <a:r>
              <a:rPr lang="en-US" sz="2300" b="1" spc="115">
                <a:solidFill>
                  <a:srgbClr val="F0E4BA"/>
                </a:solidFill>
                <a:latin typeface="Faustina Bold"/>
                <a:ea typeface="Faustina Bold"/>
                <a:cs typeface="Faustina Bold"/>
                <a:sym typeface="Faustina Bold"/>
              </a:rPr>
              <a:t>Học thuật</a:t>
            </a:r>
          </a:p>
          <a:p>
            <a:pPr marL="496572" lvl="1" indent="-248286" algn="l">
              <a:lnSpc>
                <a:spcPts val="2829"/>
              </a:lnSpc>
              <a:buFont typeface="Arial"/>
              <a:buChar char="•"/>
            </a:pPr>
            <a:r>
              <a:rPr lang="en-US" sz="2300" spc="115">
                <a:solidFill>
                  <a:srgbClr val="F0E4BA"/>
                </a:solidFill>
                <a:latin typeface="Faustina"/>
                <a:ea typeface="Faustina"/>
                <a:cs typeface="Faustina"/>
                <a:sym typeface="Faustina"/>
              </a:rPr>
              <a:t>Toạ đàm trao đổi học thuật, văn hoá và các sách về lịch sử chữ Quốc ngữ.</a:t>
            </a:r>
          </a:p>
          <a:p>
            <a:pPr marL="496572" lvl="1" indent="-248286" algn="l">
              <a:lnSpc>
                <a:spcPts val="2829"/>
              </a:lnSpc>
              <a:buFont typeface="Arial"/>
              <a:buChar char="•"/>
            </a:pPr>
            <a:r>
              <a:rPr lang="en-US" sz="2300" spc="115">
                <a:solidFill>
                  <a:srgbClr val="F0E4BA"/>
                </a:solidFill>
                <a:latin typeface="Faustina"/>
                <a:ea typeface="Faustina"/>
                <a:cs typeface="Faustina"/>
                <a:sym typeface="Faustina"/>
              </a:rPr>
              <a:t>Kết nối các học giả Việt Nam và quốc tế.</a:t>
            </a:r>
          </a:p>
        </p:txBody>
      </p:sp>
      <p:sp>
        <p:nvSpPr>
          <p:cNvPr id="25" name="TextBox 25"/>
          <p:cNvSpPr txBox="1"/>
          <p:nvPr/>
        </p:nvSpPr>
        <p:spPr>
          <a:xfrm>
            <a:off x="4271281" y="5534734"/>
            <a:ext cx="12430363" cy="1067562"/>
          </a:xfrm>
          <a:prstGeom prst="rect">
            <a:avLst/>
          </a:prstGeom>
        </p:spPr>
        <p:txBody>
          <a:bodyPr lIns="0" tIns="0" rIns="0" bIns="0" rtlCol="0" anchor="t">
            <a:spAutoFit/>
          </a:bodyPr>
          <a:lstStyle/>
          <a:p>
            <a:pPr algn="just">
              <a:lnSpc>
                <a:spcPts val="2829"/>
              </a:lnSpc>
            </a:pPr>
            <a:r>
              <a:rPr lang="en-US" sz="2300" b="1" spc="115">
                <a:solidFill>
                  <a:srgbClr val="F0E4BA"/>
                </a:solidFill>
                <a:latin typeface="Faustina Bold"/>
                <a:ea typeface="Faustina Bold"/>
                <a:cs typeface="Faustina Bold"/>
                <a:sym typeface="Faustina Bold"/>
              </a:rPr>
              <a:t>Giao lưu văn hóa Việt - Bồ Đào Nha</a:t>
            </a:r>
          </a:p>
          <a:p>
            <a:pPr marL="496572" lvl="1" indent="-248286" algn="l">
              <a:lnSpc>
                <a:spcPts val="2829"/>
              </a:lnSpc>
              <a:buFont typeface="Arial"/>
              <a:buChar char="•"/>
            </a:pPr>
            <a:r>
              <a:rPr lang="en-US" sz="2300" spc="115">
                <a:solidFill>
                  <a:srgbClr val="F0E4BA"/>
                </a:solidFill>
                <a:latin typeface="Faustina"/>
                <a:ea typeface="Faustina"/>
                <a:cs typeface="Faustina"/>
                <a:sym typeface="Faustina"/>
              </a:rPr>
              <a:t>Thúc đẩy giao lưu văn hóa Việt Nam – Bồ Đào Nha.</a:t>
            </a:r>
          </a:p>
          <a:p>
            <a:pPr marL="496572" lvl="1" indent="-248286" algn="l">
              <a:lnSpc>
                <a:spcPts val="2829"/>
              </a:lnSpc>
              <a:buFont typeface="Arial"/>
              <a:buChar char="•"/>
            </a:pPr>
            <a:r>
              <a:rPr lang="en-US" sz="2300" spc="115">
                <a:solidFill>
                  <a:srgbClr val="F0E4BA"/>
                </a:solidFill>
                <a:latin typeface="Faustina"/>
                <a:ea typeface="Faustina"/>
                <a:cs typeface="Faustina"/>
                <a:sym typeface="Faustina"/>
              </a:rPr>
              <a:t>Thúc đẩy giao lưu du lịch, ẩm thực, nghệ thuật Việt-Bồ.</a:t>
            </a:r>
          </a:p>
        </p:txBody>
      </p:sp>
      <p:sp>
        <p:nvSpPr>
          <p:cNvPr id="26" name="TextBox 26"/>
          <p:cNvSpPr txBox="1"/>
          <p:nvPr/>
        </p:nvSpPr>
        <p:spPr>
          <a:xfrm>
            <a:off x="4326383" y="7383939"/>
            <a:ext cx="12430363" cy="715137"/>
          </a:xfrm>
          <a:prstGeom prst="rect">
            <a:avLst/>
          </a:prstGeom>
        </p:spPr>
        <p:txBody>
          <a:bodyPr lIns="0" tIns="0" rIns="0" bIns="0" rtlCol="0" anchor="t">
            <a:spAutoFit/>
          </a:bodyPr>
          <a:lstStyle/>
          <a:p>
            <a:pPr algn="just">
              <a:lnSpc>
                <a:spcPts val="2829"/>
              </a:lnSpc>
            </a:pPr>
            <a:r>
              <a:rPr lang="en-US" sz="2300" b="1" spc="115">
                <a:solidFill>
                  <a:srgbClr val="F0E4BA"/>
                </a:solidFill>
                <a:latin typeface="Faustina Bold"/>
                <a:ea typeface="Faustina Bold"/>
                <a:cs typeface="Faustina Bold"/>
                <a:sym typeface="Faustina Bold"/>
              </a:rPr>
              <a:t>Xúc tiến thương mại</a:t>
            </a:r>
          </a:p>
          <a:p>
            <a:pPr marL="496572" lvl="1" indent="-248286" algn="l">
              <a:lnSpc>
                <a:spcPts val="2829"/>
              </a:lnSpc>
              <a:buFont typeface="Arial"/>
              <a:buChar char="•"/>
            </a:pPr>
            <a:r>
              <a:rPr lang="en-US" sz="2300" spc="115">
                <a:solidFill>
                  <a:srgbClr val="F0E4BA"/>
                </a:solidFill>
                <a:latin typeface="Faustina"/>
                <a:ea typeface="Faustina"/>
                <a:cs typeface="Faustina"/>
                <a:sym typeface="Faustina"/>
              </a:rPr>
              <a:t>Thúc đẩy trao đổi, kết nối, hợp tác… giữa các doanh nghiệp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flipV="1">
            <a:off x="-20939" y="-1258675"/>
            <a:ext cx="18288000" cy="10313700"/>
          </a:xfrm>
          <a:custGeom>
            <a:avLst/>
            <a:gdLst/>
            <a:ahLst/>
            <a:cxnLst/>
            <a:rect l="l" t="t" r="r" b="b"/>
            <a:pathLst>
              <a:path w="18288000" h="10313700">
                <a:moveTo>
                  <a:pt x="0" y="10313700"/>
                </a:moveTo>
                <a:lnTo>
                  <a:pt x="18288000" y="10313700"/>
                </a:lnTo>
                <a:lnTo>
                  <a:pt x="18288000" y="0"/>
                </a:lnTo>
                <a:lnTo>
                  <a:pt x="0" y="0"/>
                </a:lnTo>
                <a:lnTo>
                  <a:pt x="0" y="10313700"/>
                </a:lnTo>
                <a:close/>
              </a:path>
            </a:pathLst>
          </a:custGeom>
          <a:blipFill>
            <a:blip>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0" y="-86086"/>
            <a:ext cx="18288000" cy="10685124"/>
            <a:chOff x="0" y="0"/>
            <a:chExt cx="4816593" cy="2814189"/>
          </a:xfrm>
        </p:grpSpPr>
        <p:sp>
          <p:nvSpPr>
            <p:cNvPr id="5" name="Freeform 5"/>
            <p:cNvSpPr/>
            <p:nvPr/>
          </p:nvSpPr>
          <p:spPr>
            <a:xfrm>
              <a:off x="0" y="0"/>
              <a:ext cx="4816592" cy="2814189"/>
            </a:xfrm>
            <a:custGeom>
              <a:avLst/>
              <a:gdLst/>
              <a:ahLst/>
              <a:cxnLst/>
              <a:rect l="l" t="t" r="r" b="b"/>
              <a:pathLst>
                <a:path w="4816592" h="2814189">
                  <a:moveTo>
                    <a:pt x="0" y="0"/>
                  </a:moveTo>
                  <a:lnTo>
                    <a:pt x="4816592" y="0"/>
                  </a:lnTo>
                  <a:lnTo>
                    <a:pt x="4816592" y="2814189"/>
                  </a:lnTo>
                  <a:lnTo>
                    <a:pt x="0" y="2814189"/>
                  </a:lnTo>
                  <a:close/>
                </a:path>
              </a:pathLst>
            </a:custGeom>
            <a:solidFill>
              <a:srgbClr val="012144"/>
            </a:solidFill>
          </p:spPr>
        </p:sp>
        <p:sp>
          <p:nvSpPr>
            <p:cNvPr id="6" name="TextBox 6"/>
            <p:cNvSpPr txBox="1"/>
            <p:nvPr/>
          </p:nvSpPr>
          <p:spPr>
            <a:xfrm>
              <a:off x="0" y="-28575"/>
              <a:ext cx="4816593" cy="2842764"/>
            </a:xfrm>
            <a:prstGeom prst="rect">
              <a:avLst/>
            </a:prstGeom>
          </p:spPr>
          <p:txBody>
            <a:bodyPr lIns="50800" tIns="50800" rIns="50800" bIns="50800" rtlCol="0" anchor="ctr"/>
            <a:lstStyle/>
            <a:p>
              <a:pPr algn="ctr">
                <a:lnSpc>
                  <a:spcPts val="2380"/>
                </a:lnSpc>
              </a:pPr>
              <a:endParaRPr/>
            </a:p>
          </p:txBody>
        </p:sp>
      </p:grpSp>
      <p:sp>
        <p:nvSpPr>
          <p:cNvPr id="7" name="Freeform 7"/>
          <p:cNvSpPr/>
          <p:nvPr/>
        </p:nvSpPr>
        <p:spPr>
          <a:xfrm>
            <a:off x="-20939" y="-1052400"/>
            <a:ext cx="18288000" cy="11430000"/>
          </a:xfrm>
          <a:custGeom>
            <a:avLst/>
            <a:gdLst/>
            <a:ahLst/>
            <a:cxnLst/>
            <a:rect l="l" t="t" r="r" b="b"/>
            <a:pathLst>
              <a:path w="18288000" h="11430000">
                <a:moveTo>
                  <a:pt x="0" y="0"/>
                </a:moveTo>
                <a:lnTo>
                  <a:pt x="18288000" y="0"/>
                </a:lnTo>
                <a:lnTo>
                  <a:pt x="18288000" y="11430000"/>
                </a:lnTo>
                <a:lnTo>
                  <a:pt x="0" y="11430000"/>
                </a:lnTo>
                <a:lnTo>
                  <a:pt x="0" y="0"/>
                </a:lnTo>
                <a:close/>
              </a:path>
            </a:pathLst>
          </a:custGeom>
          <a:blipFill>
            <a:blip r:embed="rId4">
              <a:alphaModFix amt="6000"/>
            </a:blip>
            <a:stretch>
              <a:fillRect/>
            </a:stretch>
          </a:blipFill>
        </p:spPr>
      </p:sp>
      <p:sp>
        <p:nvSpPr>
          <p:cNvPr id="8" name="Freeform 8"/>
          <p:cNvSpPr/>
          <p:nvPr/>
        </p:nvSpPr>
        <p:spPr>
          <a:xfrm>
            <a:off x="29406" y="-194582"/>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5">
              <a:alphaModFix amt="7999"/>
            </a:blip>
            <a:stretch>
              <a:fillRect/>
            </a:stretch>
          </a:blipFill>
        </p:spPr>
      </p:sp>
      <p:sp>
        <p:nvSpPr>
          <p:cNvPr id="9" name="TextBox 9"/>
          <p:cNvSpPr txBox="1"/>
          <p:nvPr/>
        </p:nvSpPr>
        <p:spPr>
          <a:xfrm>
            <a:off x="3114807" y="181097"/>
            <a:ext cx="12058385" cy="1064260"/>
          </a:xfrm>
          <a:prstGeom prst="rect">
            <a:avLst/>
          </a:prstGeom>
        </p:spPr>
        <p:txBody>
          <a:bodyPr lIns="0" tIns="0" rIns="0" bIns="0" rtlCol="0" anchor="t">
            <a:spAutoFit/>
          </a:bodyPr>
          <a:lstStyle/>
          <a:p>
            <a:pPr marL="0" lvl="0" indent="0" algn="ctr">
              <a:lnSpc>
                <a:spcPts val="8645"/>
              </a:lnSpc>
            </a:pPr>
            <a:r>
              <a:rPr lang="en-US" sz="6500" spc="312">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THÔNG TIN DỰ ÁN</a:t>
            </a:r>
          </a:p>
        </p:txBody>
      </p:sp>
      <p:sp>
        <p:nvSpPr>
          <p:cNvPr id="10" name="TextBox 10"/>
          <p:cNvSpPr txBox="1"/>
          <p:nvPr/>
        </p:nvSpPr>
        <p:spPr>
          <a:xfrm>
            <a:off x="1573229" y="1514309"/>
            <a:ext cx="4441809" cy="808235"/>
          </a:xfrm>
          <a:prstGeom prst="rect">
            <a:avLst/>
          </a:prstGeom>
        </p:spPr>
        <p:txBody>
          <a:bodyPr wrap="square" lIns="0" tIns="0" rIns="0" bIns="0" rtlCol="0" anchor="t">
            <a:spAutoFit/>
          </a:bodyPr>
          <a:lstStyle/>
          <a:p>
            <a:pPr algn="l">
              <a:lnSpc>
                <a:spcPts val="7304"/>
              </a:lnSpc>
            </a:pPr>
            <a:r>
              <a:rPr lang="en-US" sz="4035" b="1" spc="201" dirty="0" err="1">
                <a:solidFill>
                  <a:srgbClr val="E0AD3D"/>
                </a:solidFill>
                <a:latin typeface="Faustina Bold"/>
                <a:ea typeface="Faustina Bold"/>
                <a:cs typeface="Faustina Bold"/>
                <a:sym typeface="Faustina Bold"/>
              </a:rPr>
              <a:t>Đơn</a:t>
            </a:r>
            <a:r>
              <a:rPr lang="en-US" sz="4035" b="1" spc="201" dirty="0">
                <a:solidFill>
                  <a:srgbClr val="E0AD3D"/>
                </a:solidFill>
                <a:latin typeface="Faustina Bold"/>
                <a:ea typeface="Faustina Bold"/>
                <a:cs typeface="Faustina Bold"/>
                <a:sym typeface="Faustina Bold"/>
              </a:rPr>
              <a:t> </a:t>
            </a:r>
            <a:r>
              <a:rPr lang="en-US" sz="4035" b="1" spc="201" dirty="0" err="1">
                <a:solidFill>
                  <a:srgbClr val="E0AD3D"/>
                </a:solidFill>
                <a:latin typeface="Faustina Bold"/>
                <a:ea typeface="Faustina Bold"/>
                <a:cs typeface="Faustina Bold"/>
                <a:sym typeface="Faustina Bold"/>
              </a:rPr>
              <a:t>vị</a:t>
            </a:r>
            <a:r>
              <a:rPr lang="en-US" sz="4035" b="1" spc="201" dirty="0">
                <a:solidFill>
                  <a:srgbClr val="E0AD3D"/>
                </a:solidFill>
                <a:latin typeface="Faustina Bold"/>
                <a:ea typeface="Faustina Bold"/>
                <a:cs typeface="Faustina Bold"/>
                <a:sym typeface="Faustina Bold"/>
              </a:rPr>
              <a:t> </a:t>
            </a:r>
            <a:r>
              <a:rPr lang="en-US" sz="4035" b="1" spc="201" dirty="0" err="1">
                <a:solidFill>
                  <a:srgbClr val="E0AD3D"/>
                </a:solidFill>
                <a:latin typeface="Faustina Bold"/>
                <a:ea typeface="Faustina Bold"/>
                <a:cs typeface="Faustina Bold"/>
                <a:sym typeface="Faustina Bold"/>
              </a:rPr>
              <a:t>đăng</a:t>
            </a:r>
            <a:r>
              <a:rPr lang="en-US" sz="4035" b="1" spc="201" dirty="0">
                <a:solidFill>
                  <a:srgbClr val="E0AD3D"/>
                </a:solidFill>
                <a:latin typeface="Faustina Bold"/>
                <a:ea typeface="Faustina Bold"/>
                <a:cs typeface="Faustina Bold"/>
                <a:sym typeface="Faustina Bold"/>
              </a:rPr>
              <a:t> </a:t>
            </a:r>
            <a:r>
              <a:rPr lang="en-US" sz="4035" b="1" spc="201" dirty="0" err="1">
                <a:solidFill>
                  <a:srgbClr val="E0AD3D"/>
                </a:solidFill>
                <a:latin typeface="Faustina Bold"/>
                <a:ea typeface="Faustina Bold"/>
                <a:cs typeface="Faustina Bold"/>
                <a:sym typeface="Faustina Bold"/>
              </a:rPr>
              <a:t>cai</a:t>
            </a:r>
            <a:endParaRPr lang="en-US" sz="4035" b="1" spc="201" dirty="0">
              <a:solidFill>
                <a:srgbClr val="E0AD3D"/>
              </a:solidFill>
              <a:latin typeface="Faustina Bold"/>
              <a:ea typeface="Faustina Bold"/>
              <a:cs typeface="Faustina Bold"/>
              <a:sym typeface="Faustina Bold"/>
            </a:endParaRPr>
          </a:p>
        </p:txBody>
      </p:sp>
      <p:sp>
        <p:nvSpPr>
          <p:cNvPr id="11" name="TextBox 11"/>
          <p:cNvSpPr txBox="1"/>
          <p:nvPr/>
        </p:nvSpPr>
        <p:spPr>
          <a:xfrm>
            <a:off x="1797581" y="2535169"/>
            <a:ext cx="5549340" cy="494377"/>
          </a:xfrm>
          <a:prstGeom prst="rect">
            <a:avLst/>
          </a:prstGeom>
        </p:spPr>
        <p:txBody>
          <a:bodyPr lIns="0" tIns="0" rIns="0" bIns="0" rtlCol="0" anchor="t">
            <a:spAutoFit/>
          </a:bodyPr>
          <a:lstStyle/>
          <a:p>
            <a:pPr algn="l">
              <a:lnSpc>
                <a:spcPts val="4296"/>
              </a:lnSpc>
            </a:pPr>
            <a:r>
              <a:rPr lang="en-US" sz="2387" spc="119">
                <a:solidFill>
                  <a:srgbClr val="F0E4BA"/>
                </a:solidFill>
                <a:latin typeface="Faustina"/>
                <a:ea typeface="Faustina"/>
                <a:cs typeface="Faustina"/>
                <a:sym typeface="Faustina"/>
              </a:rPr>
              <a:t>Hội Tôn vinh Văn hóa Việt - APCV</a:t>
            </a:r>
          </a:p>
        </p:txBody>
      </p:sp>
      <p:sp>
        <p:nvSpPr>
          <p:cNvPr id="12" name="AutoShape 12"/>
          <p:cNvSpPr/>
          <p:nvPr/>
        </p:nvSpPr>
        <p:spPr>
          <a:xfrm flipH="1">
            <a:off x="1627164" y="3358159"/>
            <a:ext cx="5705686" cy="0"/>
          </a:xfrm>
          <a:prstGeom prst="line">
            <a:avLst/>
          </a:prstGeom>
          <a:ln w="9525" cap="flat">
            <a:solidFill>
              <a:srgbClr val="F0E4BA"/>
            </a:solidFill>
            <a:prstDash val="solid"/>
            <a:headEnd type="none" w="sm" len="sm"/>
            <a:tailEnd type="none" w="sm" len="sm"/>
          </a:ln>
        </p:spPr>
      </p:sp>
      <p:sp>
        <p:nvSpPr>
          <p:cNvPr id="13" name="AutoShape 13"/>
          <p:cNvSpPr/>
          <p:nvPr/>
        </p:nvSpPr>
        <p:spPr>
          <a:xfrm>
            <a:off x="1616111" y="2243965"/>
            <a:ext cx="0" cy="1123719"/>
          </a:xfrm>
          <a:prstGeom prst="line">
            <a:avLst/>
          </a:prstGeom>
          <a:ln w="9525" cap="flat">
            <a:solidFill>
              <a:srgbClr val="F0E4BA"/>
            </a:solidFill>
            <a:prstDash val="solid"/>
            <a:headEnd type="none" w="sm" len="sm"/>
            <a:tailEnd type="none" w="sm" len="sm"/>
          </a:ln>
        </p:spPr>
      </p:sp>
      <p:grpSp>
        <p:nvGrpSpPr>
          <p:cNvPr id="14" name="Group 14"/>
          <p:cNvGrpSpPr/>
          <p:nvPr/>
        </p:nvGrpSpPr>
        <p:grpSpPr>
          <a:xfrm rot="10768161">
            <a:off x="7343009" y="3289334"/>
            <a:ext cx="137649" cy="137649"/>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1573229" y="5623640"/>
            <a:ext cx="2214569" cy="852556"/>
          </a:xfrm>
          <a:prstGeom prst="rect">
            <a:avLst/>
          </a:prstGeom>
        </p:spPr>
        <p:txBody>
          <a:bodyPr lIns="0" tIns="0" rIns="0" bIns="0" rtlCol="0" anchor="t">
            <a:spAutoFit/>
          </a:bodyPr>
          <a:lstStyle/>
          <a:p>
            <a:pPr algn="l">
              <a:lnSpc>
                <a:spcPts val="7304"/>
              </a:lnSpc>
            </a:pPr>
            <a:r>
              <a:rPr lang="en-US" sz="4035" b="1" spc="201">
                <a:solidFill>
                  <a:srgbClr val="E0AD3D"/>
                </a:solidFill>
                <a:latin typeface="Faustina Semi-Bold"/>
                <a:ea typeface="Faustina Semi-Bold"/>
                <a:cs typeface="Faustina Semi-Bold"/>
                <a:sym typeface="Faustina Semi-Bold"/>
              </a:rPr>
              <a:t>Địa điểm</a:t>
            </a:r>
          </a:p>
        </p:txBody>
      </p:sp>
      <p:sp>
        <p:nvSpPr>
          <p:cNvPr id="18" name="TextBox 18"/>
          <p:cNvSpPr txBox="1"/>
          <p:nvPr/>
        </p:nvSpPr>
        <p:spPr>
          <a:xfrm>
            <a:off x="1797581" y="6564002"/>
            <a:ext cx="6002954" cy="1511647"/>
          </a:xfrm>
          <a:prstGeom prst="rect">
            <a:avLst/>
          </a:prstGeom>
        </p:spPr>
        <p:txBody>
          <a:bodyPr lIns="0" tIns="0" rIns="0" bIns="0" rtlCol="0" anchor="t">
            <a:spAutoFit/>
          </a:bodyPr>
          <a:lstStyle/>
          <a:p>
            <a:pPr algn="l">
              <a:lnSpc>
                <a:spcPts val="4116"/>
              </a:lnSpc>
            </a:pPr>
            <a:r>
              <a:rPr lang="en-US" sz="2287" spc="114">
                <a:solidFill>
                  <a:srgbClr val="F0E4BA"/>
                </a:solidFill>
                <a:latin typeface="Faustina"/>
                <a:ea typeface="Faustina"/>
                <a:cs typeface="Faustina"/>
                <a:sym typeface="Faustina"/>
              </a:rPr>
              <a:t>Nhà hát Thành phố Guarda </a:t>
            </a:r>
          </a:p>
          <a:p>
            <a:pPr algn="l">
              <a:lnSpc>
                <a:spcPts val="4116"/>
              </a:lnSpc>
            </a:pPr>
            <a:r>
              <a:rPr lang="en-US" sz="2287" spc="114">
                <a:solidFill>
                  <a:srgbClr val="F0E4BA"/>
                </a:solidFill>
                <a:latin typeface="Faustina"/>
                <a:ea typeface="Faustina"/>
                <a:cs typeface="Faustina"/>
                <a:sym typeface="Faustina"/>
              </a:rPr>
              <a:t>(Teatro Municipal da Guarda - TMG), Bồ Đào Nha</a:t>
            </a:r>
          </a:p>
        </p:txBody>
      </p:sp>
      <p:sp>
        <p:nvSpPr>
          <p:cNvPr id="19" name="AutoShape 19"/>
          <p:cNvSpPr/>
          <p:nvPr/>
        </p:nvSpPr>
        <p:spPr>
          <a:xfrm flipH="1">
            <a:off x="1622773" y="8311092"/>
            <a:ext cx="6341064" cy="0"/>
          </a:xfrm>
          <a:prstGeom prst="line">
            <a:avLst/>
          </a:prstGeom>
          <a:ln w="9525" cap="flat">
            <a:solidFill>
              <a:srgbClr val="F0E4BA"/>
            </a:solidFill>
            <a:prstDash val="solid"/>
            <a:headEnd type="none" w="sm" len="sm"/>
            <a:tailEnd type="none" w="sm" len="sm"/>
          </a:ln>
        </p:spPr>
      </p:sp>
      <p:sp>
        <p:nvSpPr>
          <p:cNvPr id="20" name="AutoShape 20"/>
          <p:cNvSpPr/>
          <p:nvPr/>
        </p:nvSpPr>
        <p:spPr>
          <a:xfrm>
            <a:off x="1622773" y="6444486"/>
            <a:ext cx="0" cy="1861844"/>
          </a:xfrm>
          <a:prstGeom prst="line">
            <a:avLst/>
          </a:prstGeom>
          <a:ln w="9525" cap="flat">
            <a:solidFill>
              <a:srgbClr val="F0E4BA"/>
            </a:solidFill>
            <a:prstDash val="solid"/>
            <a:headEnd type="none" w="sm" len="sm"/>
            <a:tailEnd type="none" w="sm" len="sm"/>
          </a:ln>
        </p:spPr>
      </p:sp>
      <p:grpSp>
        <p:nvGrpSpPr>
          <p:cNvPr id="21" name="Group 21"/>
          <p:cNvGrpSpPr/>
          <p:nvPr/>
        </p:nvGrpSpPr>
        <p:grpSpPr>
          <a:xfrm rot="10768161">
            <a:off x="7963837" y="8242268"/>
            <a:ext cx="137649" cy="137649"/>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23" name="TextBox 2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4" name="TextBox 24"/>
          <p:cNvSpPr txBox="1"/>
          <p:nvPr/>
        </p:nvSpPr>
        <p:spPr>
          <a:xfrm>
            <a:off x="10062900" y="1613084"/>
            <a:ext cx="3114938" cy="808619"/>
          </a:xfrm>
          <a:prstGeom prst="rect">
            <a:avLst/>
          </a:prstGeom>
        </p:spPr>
        <p:txBody>
          <a:bodyPr wrap="square" lIns="0" tIns="0" rIns="0" bIns="0" rtlCol="0" anchor="t">
            <a:spAutoFit/>
          </a:bodyPr>
          <a:lstStyle/>
          <a:p>
            <a:pPr algn="l">
              <a:lnSpc>
                <a:spcPts val="7304"/>
              </a:lnSpc>
            </a:pPr>
            <a:r>
              <a:rPr lang="en-US" sz="4035" b="1" spc="201" dirty="0">
                <a:solidFill>
                  <a:srgbClr val="E0AD3D"/>
                </a:solidFill>
                <a:latin typeface="Faustina Semi-Bold"/>
                <a:ea typeface="Faustina Semi-Bold"/>
                <a:cs typeface="Faustina Semi-Bold"/>
                <a:sym typeface="Faustina Semi-Bold"/>
              </a:rPr>
              <a:t>Quy </a:t>
            </a:r>
            <a:r>
              <a:rPr lang="en-US" sz="4035" b="1" spc="201" dirty="0" err="1">
                <a:solidFill>
                  <a:srgbClr val="E0AD3D"/>
                </a:solidFill>
                <a:latin typeface="Faustina Semi-Bold"/>
                <a:ea typeface="Faustina Semi-Bold"/>
                <a:cs typeface="Faustina Semi-Bold"/>
                <a:sym typeface="Faustina Semi-Bold"/>
              </a:rPr>
              <a:t>mô</a:t>
            </a:r>
            <a:endParaRPr lang="en-US" sz="4035" b="1" spc="201" dirty="0">
              <a:solidFill>
                <a:srgbClr val="E0AD3D"/>
              </a:solidFill>
              <a:latin typeface="Faustina Semi-Bold"/>
              <a:ea typeface="Faustina Semi-Bold"/>
              <a:cs typeface="Faustina Semi-Bold"/>
              <a:sym typeface="Faustina Semi-Bold"/>
            </a:endParaRPr>
          </a:p>
        </p:txBody>
      </p:sp>
      <p:sp>
        <p:nvSpPr>
          <p:cNvPr id="25" name="TextBox 25"/>
          <p:cNvSpPr txBox="1"/>
          <p:nvPr/>
        </p:nvSpPr>
        <p:spPr>
          <a:xfrm>
            <a:off x="10326281" y="2725482"/>
            <a:ext cx="5788949" cy="4092595"/>
          </a:xfrm>
          <a:prstGeom prst="rect">
            <a:avLst/>
          </a:prstGeom>
        </p:spPr>
        <p:txBody>
          <a:bodyPr lIns="0" tIns="0" rIns="0" bIns="0" rtlCol="0" anchor="t">
            <a:spAutoFit/>
          </a:bodyPr>
          <a:lstStyle/>
          <a:p>
            <a:pPr algn="just">
              <a:lnSpc>
                <a:spcPts val="3600"/>
              </a:lnSpc>
            </a:pPr>
            <a:r>
              <a:rPr lang="fr-FR" sz="2000" b="1" spc="100" noProof="1">
                <a:solidFill>
                  <a:srgbClr val="F0E4BA"/>
                </a:solidFill>
                <a:latin typeface="Faustina Bold"/>
                <a:ea typeface="Faustina Bold"/>
                <a:cs typeface="Faustina Bold"/>
                <a:sym typeface="Faustina Bold"/>
              </a:rPr>
              <a:t>400 đại biểu và khách mời</a:t>
            </a:r>
            <a:r>
              <a:rPr lang="fr-FR" sz="2000" spc="100" noProof="1">
                <a:solidFill>
                  <a:srgbClr val="F0E4BA"/>
                </a:solidFill>
                <a:latin typeface="Faustina"/>
                <a:ea typeface="Faustina"/>
                <a:cs typeface="Faustina"/>
                <a:sym typeface="Faustina"/>
              </a:rPr>
              <a:t> </a:t>
            </a:r>
          </a:p>
          <a:p>
            <a:pPr algn="just">
              <a:lnSpc>
                <a:spcPts val="3600"/>
              </a:lnSpc>
            </a:pPr>
            <a:r>
              <a:rPr lang="fr-FR" sz="2000" spc="100" noProof="1">
                <a:solidFill>
                  <a:srgbClr val="F0E4BA"/>
                </a:solidFill>
                <a:latin typeface="Faustina"/>
                <a:ea typeface="Faustina"/>
                <a:cs typeface="Faustina"/>
                <a:sym typeface="Faustina"/>
              </a:rPr>
              <a:t>Bộ Văn hóa Thể Thao và Du lịch, UBND tỉnh Gia Lai, chính khách ngoại giao, Đại Sứ Quán Việt Nam tại Bồ Đào Nha và các quốc gia Âu châu, Trung tâm Văn hóa Việt Nam tại Pháp, các chính khách Hội đồng thành phố Guarda, các học giả Việt Nam và quốc tế, các trí thức quan tâm đến lịch sử chữ Quốc ngữ, các doanh nghiệp, các nhà tài trợ, các cộng đồng người Việt và quốc tế.</a:t>
            </a:r>
          </a:p>
        </p:txBody>
      </p:sp>
      <p:sp>
        <p:nvSpPr>
          <p:cNvPr id="26" name="AutoShape 26"/>
          <p:cNvSpPr/>
          <p:nvPr/>
        </p:nvSpPr>
        <p:spPr>
          <a:xfrm>
            <a:off x="10058136" y="2286063"/>
            <a:ext cx="9483" cy="5035020"/>
          </a:xfrm>
          <a:prstGeom prst="line">
            <a:avLst/>
          </a:prstGeom>
          <a:ln w="9525" cap="flat">
            <a:solidFill>
              <a:srgbClr val="F0E4BA"/>
            </a:solidFill>
            <a:prstDash val="solid"/>
            <a:headEnd type="none" w="sm" len="sm"/>
            <a:tailEnd type="none" w="sm" len="sm"/>
          </a:ln>
        </p:spPr>
      </p:sp>
      <p:sp>
        <p:nvSpPr>
          <p:cNvPr id="27" name="AutoShape 27"/>
          <p:cNvSpPr/>
          <p:nvPr/>
        </p:nvSpPr>
        <p:spPr>
          <a:xfrm flipH="1" flipV="1">
            <a:off x="10119395" y="7294169"/>
            <a:ext cx="6496057" cy="0"/>
          </a:xfrm>
          <a:prstGeom prst="line">
            <a:avLst/>
          </a:prstGeom>
          <a:ln w="9525" cap="flat">
            <a:solidFill>
              <a:srgbClr val="F0E4BA"/>
            </a:solidFill>
            <a:prstDash val="solid"/>
            <a:headEnd type="none" w="sm" len="sm"/>
            <a:tailEnd type="none" w="sm" len="sm"/>
          </a:ln>
        </p:spPr>
      </p:sp>
      <p:sp>
        <p:nvSpPr>
          <p:cNvPr id="28" name="Freeform 28"/>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6"/>
            <a:stretch>
              <a:fillRect/>
            </a:stretch>
          </a:blipFill>
        </p:spPr>
      </p:sp>
      <p:sp>
        <p:nvSpPr>
          <p:cNvPr id="29" name="AutoShape 29"/>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30" name="AutoShape 30"/>
          <p:cNvSpPr/>
          <p:nvPr/>
        </p:nvSpPr>
        <p:spPr>
          <a:xfrm>
            <a:off x="-887299" y="8643658"/>
            <a:ext cx="19759790"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31" name="TextBox 31"/>
          <p:cNvSpPr txBox="1"/>
          <p:nvPr/>
        </p:nvSpPr>
        <p:spPr>
          <a:xfrm>
            <a:off x="17259300" y="9247187"/>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FFFFFF"/>
                </a:solidFill>
                <a:latin typeface="Noto Sans"/>
                <a:ea typeface="Noto Sans"/>
                <a:cs typeface="Noto Sans"/>
                <a:sym typeface="Noto Sans"/>
              </a:rPr>
              <a:t>4</a:t>
            </a:r>
          </a:p>
        </p:txBody>
      </p:sp>
      <p:sp>
        <p:nvSpPr>
          <p:cNvPr id="32" name="TextBox 32"/>
          <p:cNvSpPr txBox="1"/>
          <p:nvPr/>
        </p:nvSpPr>
        <p:spPr>
          <a:xfrm>
            <a:off x="9753600" y="9210675"/>
            <a:ext cx="6194098"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33" name="TextBox 33"/>
          <p:cNvSpPr txBox="1"/>
          <p:nvPr/>
        </p:nvSpPr>
        <p:spPr>
          <a:xfrm>
            <a:off x="1573229" y="3608593"/>
            <a:ext cx="2295066" cy="852556"/>
          </a:xfrm>
          <a:prstGeom prst="rect">
            <a:avLst/>
          </a:prstGeom>
        </p:spPr>
        <p:txBody>
          <a:bodyPr lIns="0" tIns="0" rIns="0" bIns="0" rtlCol="0" anchor="t">
            <a:spAutoFit/>
          </a:bodyPr>
          <a:lstStyle/>
          <a:p>
            <a:pPr algn="l">
              <a:lnSpc>
                <a:spcPts val="7304"/>
              </a:lnSpc>
            </a:pPr>
            <a:r>
              <a:rPr lang="en-US" sz="4035" b="1" spc="201">
                <a:solidFill>
                  <a:srgbClr val="E0AD3D"/>
                </a:solidFill>
                <a:latin typeface="Faustina Semi-Bold"/>
                <a:ea typeface="Faustina Semi-Bold"/>
                <a:cs typeface="Faustina Semi-Bold"/>
                <a:sym typeface="Faustina Semi-Bold"/>
              </a:rPr>
              <a:t>Thời gian</a:t>
            </a:r>
          </a:p>
        </p:txBody>
      </p:sp>
      <p:sp>
        <p:nvSpPr>
          <p:cNvPr id="34" name="TextBox 34"/>
          <p:cNvSpPr txBox="1"/>
          <p:nvPr/>
        </p:nvSpPr>
        <p:spPr>
          <a:xfrm>
            <a:off x="1797581" y="4632599"/>
            <a:ext cx="3093721" cy="494377"/>
          </a:xfrm>
          <a:prstGeom prst="rect">
            <a:avLst/>
          </a:prstGeom>
        </p:spPr>
        <p:txBody>
          <a:bodyPr lIns="0" tIns="0" rIns="0" bIns="0" rtlCol="0" anchor="t">
            <a:spAutoFit/>
          </a:bodyPr>
          <a:lstStyle/>
          <a:p>
            <a:pPr algn="l">
              <a:lnSpc>
                <a:spcPts val="4296"/>
              </a:lnSpc>
            </a:pPr>
            <a:r>
              <a:rPr lang="en-US" sz="2387" spc="119">
                <a:solidFill>
                  <a:srgbClr val="F0E4BA"/>
                </a:solidFill>
                <a:latin typeface="Faustina"/>
                <a:ea typeface="Faustina"/>
                <a:cs typeface="Faustina"/>
                <a:sym typeface="Faustina"/>
              </a:rPr>
              <a:t>07/10 - 08/10/2026</a:t>
            </a:r>
          </a:p>
        </p:txBody>
      </p:sp>
      <p:sp>
        <p:nvSpPr>
          <p:cNvPr id="35" name="AutoShape 35"/>
          <p:cNvSpPr/>
          <p:nvPr/>
        </p:nvSpPr>
        <p:spPr>
          <a:xfrm flipH="1">
            <a:off x="1627171" y="5538825"/>
            <a:ext cx="3207129" cy="4662"/>
          </a:xfrm>
          <a:prstGeom prst="line">
            <a:avLst/>
          </a:prstGeom>
          <a:ln w="9525" cap="flat">
            <a:solidFill>
              <a:srgbClr val="F0E4BA"/>
            </a:solidFill>
            <a:prstDash val="solid"/>
            <a:headEnd type="none" w="sm" len="sm"/>
            <a:tailEnd type="none" w="sm" len="sm"/>
          </a:ln>
        </p:spPr>
      </p:sp>
      <p:sp>
        <p:nvSpPr>
          <p:cNvPr id="36" name="AutoShape 36"/>
          <p:cNvSpPr/>
          <p:nvPr/>
        </p:nvSpPr>
        <p:spPr>
          <a:xfrm>
            <a:off x="1620874" y="4346182"/>
            <a:ext cx="5" cy="1211107"/>
          </a:xfrm>
          <a:prstGeom prst="line">
            <a:avLst/>
          </a:prstGeom>
          <a:ln w="9525" cap="flat">
            <a:solidFill>
              <a:srgbClr val="F0E4BA"/>
            </a:solidFill>
            <a:prstDash val="solid"/>
            <a:headEnd type="none" w="sm" len="sm"/>
            <a:tailEnd type="none" w="sm" len="sm"/>
          </a:ln>
        </p:spPr>
      </p:sp>
      <p:grpSp>
        <p:nvGrpSpPr>
          <p:cNvPr id="37" name="Group 37"/>
          <p:cNvGrpSpPr/>
          <p:nvPr/>
        </p:nvGrpSpPr>
        <p:grpSpPr>
          <a:xfrm rot="10768161">
            <a:off x="4834934" y="5469900"/>
            <a:ext cx="137649" cy="137649"/>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39" name="TextBox 3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40" name="Group 40"/>
          <p:cNvGrpSpPr/>
          <p:nvPr/>
        </p:nvGrpSpPr>
        <p:grpSpPr>
          <a:xfrm rot="10768161">
            <a:off x="16490132" y="6814320"/>
            <a:ext cx="137649" cy="137649"/>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42" name="TextBox 4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0" y="-504057"/>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16000"/>
            </a:blip>
            <a:stretch>
              <a:fillRect/>
            </a:stretch>
          </a:blipFill>
        </p:spPr>
      </p:sp>
      <p:sp>
        <p:nvSpPr>
          <p:cNvPr id="3" name="Freeform 3"/>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3"/>
            <a:stretch>
              <a:fillRect/>
            </a:stretch>
          </a:blipFill>
        </p:spPr>
      </p:sp>
      <p:sp>
        <p:nvSpPr>
          <p:cNvPr id="4" name="AutoShape 4"/>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5" name="AutoShape 5"/>
          <p:cNvSpPr/>
          <p:nvPr/>
        </p:nvSpPr>
        <p:spPr>
          <a:xfrm>
            <a:off x="-887299" y="8643658"/>
            <a:ext cx="19759790"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grpSp>
        <p:nvGrpSpPr>
          <p:cNvPr id="6" name="Group 6"/>
          <p:cNvGrpSpPr/>
          <p:nvPr/>
        </p:nvGrpSpPr>
        <p:grpSpPr>
          <a:xfrm>
            <a:off x="1028700" y="1969246"/>
            <a:ext cx="3832036" cy="6331512"/>
            <a:chOff x="0" y="0"/>
            <a:chExt cx="3538842" cy="5847080"/>
          </a:xfrm>
        </p:grpSpPr>
        <p:sp>
          <p:nvSpPr>
            <p:cNvPr id="7" name="Freeform 7"/>
            <p:cNvSpPr/>
            <p:nvPr/>
          </p:nvSpPr>
          <p:spPr>
            <a:xfrm>
              <a:off x="0" y="0"/>
              <a:ext cx="3538843" cy="5847080"/>
            </a:xfrm>
            <a:custGeom>
              <a:avLst/>
              <a:gdLst/>
              <a:ahLst/>
              <a:cxnLst/>
              <a:rect l="l" t="t" r="r" b="b"/>
              <a:pathLst>
                <a:path w="3538843" h="5847080">
                  <a:moveTo>
                    <a:pt x="3538842" y="5847080"/>
                  </a:moveTo>
                  <a:lnTo>
                    <a:pt x="0" y="5847080"/>
                  </a:lnTo>
                  <a:lnTo>
                    <a:pt x="0" y="0"/>
                  </a:lnTo>
                  <a:lnTo>
                    <a:pt x="1591059" y="0"/>
                  </a:lnTo>
                  <a:cubicBezTo>
                    <a:pt x="2667548" y="0"/>
                    <a:pt x="3538843" y="702310"/>
                    <a:pt x="3538843" y="1567180"/>
                  </a:cubicBezTo>
                  <a:lnTo>
                    <a:pt x="3538843" y="5847080"/>
                  </a:lnTo>
                  <a:close/>
                </a:path>
              </a:pathLst>
            </a:custGeom>
            <a:blipFill>
              <a:blip r:embed="rId4"/>
              <a:stretch>
                <a:fillRect l="-5144" r="-5144"/>
              </a:stretch>
            </a:blipFill>
            <a:ln w="38100" cap="sq">
              <a:gradFill>
                <a:gsLst>
                  <a:gs pos="0">
                    <a:srgbClr val="C8A365">
                      <a:alpha val="100000"/>
                    </a:srgbClr>
                  </a:gs>
                  <a:gs pos="33333">
                    <a:srgbClr val="E1CB96">
                      <a:alpha val="100000"/>
                    </a:srgbClr>
                  </a:gs>
                  <a:gs pos="66667">
                    <a:srgbClr val="F4E3BA">
                      <a:alpha val="100000"/>
                    </a:srgbClr>
                  </a:gs>
                  <a:gs pos="100000">
                    <a:srgbClr val="F4E3BA">
                      <a:alpha val="100000"/>
                    </a:srgbClr>
                  </a:gs>
                </a:gsLst>
                <a:path path="circle">
                  <a:fillToRect r="100000" b="100000"/>
                </a:path>
                <a:tileRect l="-100000" t="-100000"/>
              </a:gradFill>
              <a:prstDash val="solid"/>
              <a:miter/>
            </a:ln>
          </p:spPr>
        </p:sp>
      </p:grpSp>
      <p:sp>
        <p:nvSpPr>
          <p:cNvPr id="8" name="TextBox 8"/>
          <p:cNvSpPr txBox="1"/>
          <p:nvPr/>
        </p:nvSpPr>
        <p:spPr>
          <a:xfrm>
            <a:off x="5395099" y="2454468"/>
            <a:ext cx="12009458" cy="4542495"/>
          </a:xfrm>
          <a:prstGeom prst="rect">
            <a:avLst/>
          </a:prstGeom>
        </p:spPr>
        <p:txBody>
          <a:bodyPr lIns="0" tIns="0" rIns="0" bIns="0" rtlCol="0" anchor="t">
            <a:spAutoFit/>
          </a:bodyPr>
          <a:lstStyle/>
          <a:p>
            <a:pPr algn="just">
              <a:lnSpc>
                <a:spcPts val="3316"/>
              </a:lnSpc>
            </a:pPr>
            <a:r>
              <a:rPr lang="en-US" sz="2696" spc="134">
                <a:solidFill>
                  <a:srgbClr val="F0E4BA"/>
                </a:solidFill>
                <a:latin typeface="Faustina"/>
                <a:ea typeface="Faustina"/>
                <a:cs typeface="Faustina"/>
                <a:sym typeface="Faustina"/>
              </a:rPr>
              <a:t>Việc lựa chọn thành phố Guarda (Bồ Đào Nha) - quê hương của Giáo sĩ Francisco de Pina - mang ý nghĩa lịch sử và biểu tượng sự gắn kết giữa Việt Nam và Bồ Đào Nha.</a:t>
            </a:r>
          </a:p>
          <a:p>
            <a:pPr algn="just">
              <a:lnSpc>
                <a:spcPts val="3316"/>
              </a:lnSpc>
            </a:pPr>
            <a:endParaRPr lang="en-US" sz="2696" spc="134">
              <a:solidFill>
                <a:srgbClr val="F0E4BA"/>
              </a:solidFill>
              <a:latin typeface="Faustina"/>
              <a:ea typeface="Faustina"/>
              <a:cs typeface="Faustina"/>
              <a:sym typeface="Faustina"/>
            </a:endParaRPr>
          </a:p>
          <a:p>
            <a:pPr algn="just">
              <a:lnSpc>
                <a:spcPts val="3316"/>
              </a:lnSpc>
            </a:pPr>
            <a:r>
              <a:rPr lang="en-US" sz="2696" spc="134">
                <a:solidFill>
                  <a:srgbClr val="F0E4BA"/>
                </a:solidFill>
                <a:latin typeface="Faustina"/>
                <a:ea typeface="Faustina"/>
                <a:cs typeface="Faustina"/>
                <a:sym typeface="Faustina"/>
              </a:rPr>
              <a:t>Ngoài ra, lựa chọn này sẽ làm nổi bật mối quan hệ ngoại giao giữa Việt Nam và Bồ Đào Nha đã được thiết lập từ ngày 01/7/1975 và đã có những kết quả tích cực, tiêu biểu như thỏa thuận kết nghĩa giữa Thành phố Hồ Chí Minh và Porto vào tháng 7/2023.</a:t>
            </a:r>
          </a:p>
          <a:p>
            <a:pPr algn="just">
              <a:lnSpc>
                <a:spcPts val="3316"/>
              </a:lnSpc>
            </a:pPr>
            <a:r>
              <a:rPr lang="en-US" sz="2696" spc="134">
                <a:solidFill>
                  <a:srgbClr val="F0E4BA"/>
                </a:solidFill>
                <a:latin typeface="Faustina"/>
                <a:ea typeface="Faustina"/>
                <a:cs typeface="Faustina"/>
                <a:sym typeface="Faustina"/>
              </a:rPr>
              <a:t>Trong bối cảnh đó, dự án Francisco de Pina và Hành trình chữ Quốc ngữ - Nhịp cầu văn hóa giữa Việt Nam và Bồ Đào Nha là sự tiếp nối đẩy mạnh hơn nữa các hơp tác giữa hai quốc gia.</a:t>
            </a:r>
          </a:p>
        </p:txBody>
      </p:sp>
      <p:sp>
        <p:nvSpPr>
          <p:cNvPr id="9" name="TextBox 9"/>
          <p:cNvSpPr txBox="1"/>
          <p:nvPr/>
        </p:nvSpPr>
        <p:spPr>
          <a:xfrm>
            <a:off x="2155676" y="239798"/>
            <a:ext cx="14475622" cy="1064260"/>
          </a:xfrm>
          <a:prstGeom prst="rect">
            <a:avLst/>
          </a:prstGeom>
        </p:spPr>
        <p:txBody>
          <a:bodyPr lIns="0" tIns="0" rIns="0" bIns="0" rtlCol="0" anchor="t">
            <a:spAutoFit/>
          </a:bodyPr>
          <a:lstStyle/>
          <a:p>
            <a:pPr marL="0" lvl="0" indent="0" algn="ctr">
              <a:lnSpc>
                <a:spcPts val="8645"/>
              </a:lnSpc>
            </a:pPr>
            <a:r>
              <a:rPr lang="en-US" sz="6500" spc="312">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 GUARDA - KHỞI ĐIỂM </a:t>
            </a:r>
          </a:p>
        </p:txBody>
      </p:sp>
      <p:sp>
        <p:nvSpPr>
          <p:cNvPr id="10" name="TextBox 10"/>
          <p:cNvSpPr txBox="1"/>
          <p:nvPr/>
        </p:nvSpPr>
        <p:spPr>
          <a:xfrm>
            <a:off x="10300326" y="9210675"/>
            <a:ext cx="6082674"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11" name="TextBox 11"/>
          <p:cNvSpPr txBox="1"/>
          <p:nvPr/>
        </p:nvSpPr>
        <p:spPr>
          <a:xfrm>
            <a:off x="1725930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FFFFFF"/>
                </a:solidFill>
                <a:latin typeface="Noto Sans"/>
                <a:ea typeface="Noto Sans"/>
                <a:cs typeface="Noto Sans"/>
                <a:sym typeface="Noto Sans"/>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0" y="-573779"/>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23000"/>
            </a:blip>
            <a:stretch>
              <a:fillRect/>
            </a:stretch>
          </a:blipFill>
        </p:spPr>
      </p:sp>
      <p:grpSp>
        <p:nvGrpSpPr>
          <p:cNvPr id="3" name="Group 3"/>
          <p:cNvGrpSpPr/>
          <p:nvPr/>
        </p:nvGrpSpPr>
        <p:grpSpPr>
          <a:xfrm>
            <a:off x="15201900" y="-43516"/>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D1C38">
                    <a:alpha val="0"/>
                  </a:srgbClr>
                </a:gs>
                <a:gs pos="100000">
                  <a:srgbClr val="061F40">
                    <a:alpha val="15000"/>
                  </a:srgbClr>
                </a:gs>
              </a:gsLst>
              <a:lin ang="0"/>
            </a:gradFill>
          </p:spPr>
        </p:sp>
        <p:sp>
          <p:nvSpPr>
            <p:cNvPr id="5" name="TextBox 5"/>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43516"/>
            <a:ext cx="18288000" cy="10243484"/>
            <a:chOff x="0" y="0"/>
            <a:chExt cx="4816593" cy="2697872"/>
          </a:xfrm>
        </p:grpSpPr>
        <p:sp>
          <p:nvSpPr>
            <p:cNvPr id="7" name="Freeform 7"/>
            <p:cNvSpPr/>
            <p:nvPr/>
          </p:nvSpPr>
          <p:spPr>
            <a:xfrm>
              <a:off x="0" y="0"/>
              <a:ext cx="4816592" cy="2697873"/>
            </a:xfrm>
            <a:custGeom>
              <a:avLst/>
              <a:gdLst/>
              <a:ahLst/>
              <a:cxnLst/>
              <a:rect l="l" t="t" r="r" b="b"/>
              <a:pathLst>
                <a:path w="4816592" h="2697873">
                  <a:moveTo>
                    <a:pt x="0" y="0"/>
                  </a:moveTo>
                  <a:lnTo>
                    <a:pt x="4816592" y="0"/>
                  </a:lnTo>
                  <a:lnTo>
                    <a:pt x="4816592" y="2697873"/>
                  </a:lnTo>
                  <a:lnTo>
                    <a:pt x="0" y="2697873"/>
                  </a:lnTo>
                  <a:close/>
                </a:path>
              </a:pathLst>
            </a:custGeom>
            <a:gradFill rotWithShape="1">
              <a:gsLst>
                <a:gs pos="0">
                  <a:srgbClr val="040B28">
                    <a:alpha val="0"/>
                  </a:srgbClr>
                </a:gs>
                <a:gs pos="100000">
                  <a:srgbClr val="030A27">
                    <a:alpha val="51000"/>
                  </a:srgbClr>
                </a:gs>
              </a:gsLst>
              <a:lin ang="5400000"/>
            </a:gradFill>
          </p:spPr>
        </p:sp>
        <p:sp>
          <p:nvSpPr>
            <p:cNvPr id="8" name="TextBox 8"/>
            <p:cNvSpPr txBox="1"/>
            <p:nvPr/>
          </p:nvSpPr>
          <p:spPr>
            <a:xfrm>
              <a:off x="0" y="-38100"/>
              <a:ext cx="4816593" cy="2735972"/>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379968" y="0"/>
            <a:ext cx="3086100" cy="10287000"/>
            <a:chOff x="0" y="0"/>
            <a:chExt cx="812800" cy="2709333"/>
          </a:xfrm>
        </p:grpSpPr>
        <p:sp>
          <p:nvSpPr>
            <p:cNvPr id="10" name="Freeform 10"/>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61F40">
                    <a:alpha val="100000"/>
                  </a:srgbClr>
                </a:gs>
                <a:gs pos="100000">
                  <a:srgbClr val="0D1C38">
                    <a:alpha val="0"/>
                  </a:srgbClr>
                </a:gs>
              </a:gsLst>
              <a:lin ang="0"/>
            </a:gradFill>
          </p:spPr>
        </p:sp>
        <p:sp>
          <p:nvSpPr>
            <p:cNvPr id="11" name="TextBox 11"/>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3"/>
            <a:stretch>
              <a:fillRect/>
            </a:stretch>
          </a:blipFill>
        </p:spPr>
      </p:sp>
      <p:sp>
        <p:nvSpPr>
          <p:cNvPr id="13" name="AutoShape 13"/>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4" name="AutoShape 14"/>
          <p:cNvSpPr/>
          <p:nvPr/>
        </p:nvSpPr>
        <p:spPr>
          <a:xfrm flipV="1">
            <a:off x="-725428" y="8702521"/>
            <a:ext cx="19738857" cy="27031"/>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5" name="TextBox 15"/>
          <p:cNvSpPr txBox="1"/>
          <p:nvPr/>
        </p:nvSpPr>
        <p:spPr>
          <a:xfrm>
            <a:off x="3028553" y="190622"/>
            <a:ext cx="12230895" cy="1064260"/>
          </a:xfrm>
          <a:prstGeom prst="rect">
            <a:avLst/>
          </a:prstGeom>
        </p:spPr>
        <p:txBody>
          <a:bodyPr lIns="0" tIns="0" rIns="0" bIns="0" rtlCol="0" anchor="t">
            <a:spAutoFit/>
          </a:bodyPr>
          <a:lstStyle/>
          <a:p>
            <a:pPr marL="0" lvl="0" indent="0" algn="ctr">
              <a:lnSpc>
                <a:spcPts val="8645"/>
              </a:lnSpc>
            </a:pPr>
            <a:r>
              <a:rPr lang="en-US" sz="6500" spc="312">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latin typeface="Playfair Display 2"/>
                <a:ea typeface="Playfair Display 2"/>
                <a:cs typeface="Playfair Display 2"/>
                <a:sym typeface="Playfair Display 2"/>
              </a:rPr>
              <a:t> CHƯƠNG TRÌNH DỰ KIẾN</a:t>
            </a:r>
          </a:p>
        </p:txBody>
      </p:sp>
      <p:sp>
        <p:nvSpPr>
          <p:cNvPr id="16" name="TextBox 16"/>
          <p:cNvSpPr txBox="1"/>
          <p:nvPr/>
        </p:nvSpPr>
        <p:spPr>
          <a:xfrm>
            <a:off x="17259300" y="9247187"/>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FFFFFF"/>
                </a:solidFill>
                <a:latin typeface="Noto Sans"/>
                <a:ea typeface="Noto Sans"/>
                <a:cs typeface="Noto Sans"/>
                <a:sym typeface="Noto Sans"/>
              </a:rPr>
              <a:t>6</a:t>
            </a:r>
          </a:p>
        </p:txBody>
      </p:sp>
      <p:sp>
        <p:nvSpPr>
          <p:cNvPr id="17" name="TextBox 17"/>
          <p:cNvSpPr txBox="1"/>
          <p:nvPr/>
        </p:nvSpPr>
        <p:spPr>
          <a:xfrm>
            <a:off x="10300326" y="9210675"/>
            <a:ext cx="6082678"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18" name="AutoShape 18"/>
          <p:cNvSpPr/>
          <p:nvPr/>
        </p:nvSpPr>
        <p:spPr>
          <a:xfrm>
            <a:off x="959529" y="2562473"/>
            <a:ext cx="0" cy="5804332"/>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9" name="Freeform 19"/>
          <p:cNvSpPr/>
          <p:nvPr/>
        </p:nvSpPr>
        <p:spPr>
          <a:xfrm>
            <a:off x="721947" y="4492409"/>
            <a:ext cx="475164" cy="476841"/>
          </a:xfrm>
          <a:custGeom>
            <a:avLst/>
            <a:gdLst/>
            <a:ahLst/>
            <a:cxnLst/>
            <a:rect l="l" t="t" r="r" b="b"/>
            <a:pathLst>
              <a:path w="475164" h="476841">
                <a:moveTo>
                  <a:pt x="0" y="0"/>
                </a:moveTo>
                <a:lnTo>
                  <a:pt x="475165" y="0"/>
                </a:lnTo>
                <a:lnTo>
                  <a:pt x="475165" y="476841"/>
                </a:lnTo>
                <a:lnTo>
                  <a:pt x="0" y="47684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20" name="Freeform 20"/>
          <p:cNvSpPr/>
          <p:nvPr/>
        </p:nvSpPr>
        <p:spPr>
          <a:xfrm>
            <a:off x="721528" y="2084784"/>
            <a:ext cx="476002" cy="477688"/>
          </a:xfrm>
          <a:custGeom>
            <a:avLst/>
            <a:gdLst/>
            <a:ahLst/>
            <a:cxnLst/>
            <a:rect l="l" t="t" r="r" b="b"/>
            <a:pathLst>
              <a:path w="476002" h="477688">
                <a:moveTo>
                  <a:pt x="0" y="0"/>
                </a:moveTo>
                <a:lnTo>
                  <a:pt x="476003" y="0"/>
                </a:lnTo>
                <a:lnTo>
                  <a:pt x="476003" y="477689"/>
                </a:lnTo>
                <a:lnTo>
                  <a:pt x="0" y="47768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21" name="AutoShape 21"/>
          <p:cNvSpPr/>
          <p:nvPr/>
        </p:nvSpPr>
        <p:spPr>
          <a:xfrm>
            <a:off x="9357484" y="2220597"/>
            <a:ext cx="0" cy="6146208"/>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22" name="Freeform 22"/>
          <p:cNvSpPr/>
          <p:nvPr/>
        </p:nvSpPr>
        <p:spPr>
          <a:xfrm>
            <a:off x="9119483" y="1981752"/>
            <a:ext cx="476002" cy="477688"/>
          </a:xfrm>
          <a:custGeom>
            <a:avLst/>
            <a:gdLst/>
            <a:ahLst/>
            <a:cxnLst/>
            <a:rect l="l" t="t" r="r" b="b"/>
            <a:pathLst>
              <a:path w="476002" h="477688">
                <a:moveTo>
                  <a:pt x="0" y="0"/>
                </a:moveTo>
                <a:lnTo>
                  <a:pt x="476002" y="0"/>
                </a:lnTo>
                <a:lnTo>
                  <a:pt x="476002" y="477689"/>
                </a:lnTo>
                <a:lnTo>
                  <a:pt x="0" y="47768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23" name="Freeform 23"/>
          <p:cNvSpPr/>
          <p:nvPr/>
        </p:nvSpPr>
        <p:spPr>
          <a:xfrm>
            <a:off x="9119483" y="6778057"/>
            <a:ext cx="476002" cy="477688"/>
          </a:xfrm>
          <a:custGeom>
            <a:avLst/>
            <a:gdLst/>
            <a:ahLst/>
            <a:cxnLst/>
            <a:rect l="l" t="t" r="r" b="b"/>
            <a:pathLst>
              <a:path w="476002" h="477688">
                <a:moveTo>
                  <a:pt x="0" y="0"/>
                </a:moveTo>
                <a:lnTo>
                  <a:pt x="476002" y="0"/>
                </a:lnTo>
                <a:lnTo>
                  <a:pt x="476002" y="477688"/>
                </a:lnTo>
                <a:lnTo>
                  <a:pt x="0" y="477688"/>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24" name="TextBox 24"/>
          <p:cNvSpPr txBox="1"/>
          <p:nvPr/>
        </p:nvSpPr>
        <p:spPr>
          <a:xfrm>
            <a:off x="1524000" y="2067858"/>
            <a:ext cx="6175353" cy="412725"/>
          </a:xfrm>
          <a:prstGeom prst="rect">
            <a:avLst/>
          </a:prstGeom>
        </p:spPr>
        <p:txBody>
          <a:bodyPr lIns="0" tIns="0" rIns="0" bIns="0" rtlCol="0" anchor="t">
            <a:spAutoFit/>
          </a:bodyPr>
          <a:lstStyle/>
          <a:p>
            <a:pPr algn="l">
              <a:lnSpc>
                <a:spcPts val="3499"/>
              </a:lnSpc>
            </a:pPr>
            <a:r>
              <a:rPr lang="en-US" sz="2499" b="1">
                <a:solidFill>
                  <a:srgbClr val="ECAA2A"/>
                </a:solidFill>
                <a:latin typeface="Faustina Bold"/>
                <a:ea typeface="Faustina Bold"/>
                <a:cs typeface="Faustina Bold"/>
                <a:sym typeface="Faustina Bold"/>
              </a:rPr>
              <a:t>NGÀY 1, NGÀY 2 (05/10 - 06/10/2026)</a:t>
            </a:r>
          </a:p>
        </p:txBody>
      </p:sp>
      <p:sp>
        <p:nvSpPr>
          <p:cNvPr id="25" name="TextBox 25"/>
          <p:cNvSpPr txBox="1"/>
          <p:nvPr/>
        </p:nvSpPr>
        <p:spPr>
          <a:xfrm>
            <a:off x="1329366" y="2628919"/>
            <a:ext cx="7773095" cy="1198821"/>
          </a:xfrm>
          <a:prstGeom prst="rect">
            <a:avLst/>
          </a:prstGeom>
        </p:spPr>
        <p:txBody>
          <a:bodyPr lIns="0" tIns="0" rIns="0" bIns="0" rtlCol="0" anchor="t">
            <a:spAutoFit/>
          </a:bodyPr>
          <a:lstStyle/>
          <a:p>
            <a:pPr marL="525902" lvl="2" indent="-175301" algn="l">
              <a:lnSpc>
                <a:spcPts val="3220"/>
              </a:lnSpc>
              <a:buFont typeface="Arial"/>
              <a:buChar char="⚬"/>
            </a:pP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Các đại biểu từ khắp nơi đến Lisbon</a:t>
            </a:r>
          </a:p>
          <a:p>
            <a:pPr marL="525902" lvl="2" indent="-175301" algn="l">
              <a:lnSpc>
                <a:spcPts val="3220"/>
              </a:lnSpc>
              <a:buFont typeface="Arial"/>
              <a:buChar char="⚬"/>
            </a:pP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Tham quan Lisbon và Guarda</a:t>
            </a:r>
          </a:p>
          <a:p>
            <a:pPr marL="525902" lvl="2" indent="-175301" algn="l">
              <a:lnSpc>
                <a:spcPts val="3220"/>
              </a:lnSpc>
              <a:buFont typeface="Arial"/>
              <a:buChar char="⚬"/>
            </a:pP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Hội đồng Tp Guarda đón tiếp chính thức các phái đoàn</a:t>
            </a:r>
          </a:p>
        </p:txBody>
      </p:sp>
      <p:sp>
        <p:nvSpPr>
          <p:cNvPr id="26" name="TextBox 26"/>
          <p:cNvSpPr txBox="1"/>
          <p:nvPr/>
        </p:nvSpPr>
        <p:spPr>
          <a:xfrm>
            <a:off x="1524000" y="4553966"/>
            <a:ext cx="4228481" cy="412725"/>
          </a:xfrm>
          <a:prstGeom prst="rect">
            <a:avLst/>
          </a:prstGeom>
        </p:spPr>
        <p:txBody>
          <a:bodyPr lIns="0" tIns="0" rIns="0" bIns="0" rtlCol="0" anchor="t">
            <a:spAutoFit/>
          </a:bodyPr>
          <a:lstStyle/>
          <a:p>
            <a:pPr algn="l">
              <a:lnSpc>
                <a:spcPts val="3499"/>
              </a:lnSpc>
            </a:pPr>
            <a:r>
              <a:rPr lang="en-US" sz="2499" b="1">
                <a:solidFill>
                  <a:srgbClr val="ECAA2A"/>
                </a:solidFill>
                <a:latin typeface="Faustina Bold"/>
                <a:ea typeface="Faustina Bold"/>
                <a:cs typeface="Faustina Bold"/>
                <a:sym typeface="Faustina Bold"/>
              </a:rPr>
              <a:t>NGÀY 3 (07/10 /2026)</a:t>
            </a:r>
          </a:p>
        </p:txBody>
      </p:sp>
      <p:sp>
        <p:nvSpPr>
          <p:cNvPr id="27" name="TextBox 27"/>
          <p:cNvSpPr txBox="1"/>
          <p:nvPr/>
        </p:nvSpPr>
        <p:spPr>
          <a:xfrm>
            <a:off x="9832505" y="2432980"/>
            <a:ext cx="7075532" cy="4882747"/>
          </a:xfrm>
          <a:prstGeom prst="rect">
            <a:avLst/>
          </a:prstGeom>
        </p:spPr>
        <p:txBody>
          <a:bodyPr lIns="0" tIns="0" rIns="0" bIns="0" rtlCol="0" anchor="t">
            <a:spAutoFit/>
          </a:bodyPr>
          <a:lstStyle/>
          <a:p>
            <a:pPr marL="525781" lvl="2" indent="-175260" algn="just">
              <a:lnSpc>
                <a:spcPts val="3221"/>
              </a:lnSpc>
              <a:buFont typeface="Arial"/>
              <a:buChar char="⚬"/>
            </a:pPr>
            <a:r>
              <a:rPr lang="en-US" sz="2300" b="1"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Bold"/>
                <a:ea typeface="Faustina Bold"/>
                <a:cs typeface="Faustina Bold"/>
                <a:sym typeface="Faustina Bold"/>
              </a:rPr>
              <a:t>Sáng: </a:t>
            </a: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Không gian quảng bá và kết nối đối tác doanh nghiệp</a:t>
            </a:r>
          </a:p>
          <a:p>
            <a:pPr marL="525905" lvl="2" indent="-175302" algn="l">
              <a:lnSpc>
                <a:spcPts val="3220"/>
              </a:lnSpc>
              <a:buFont typeface="Arial"/>
              <a:buChar char="⚬"/>
            </a:pPr>
            <a:r>
              <a:rPr lang="en-US" sz="2300" b="1"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Bold"/>
                <a:ea typeface="Faustina Bold"/>
                <a:cs typeface="Faustina Bold"/>
                <a:sym typeface="Faustina Bold"/>
              </a:rPr>
              <a:t>Tối: Lễ kỷ niệm Guarda 2026 &amp; Bế mạc</a:t>
            </a:r>
          </a:p>
          <a:p>
            <a:pPr marL="525905" lvl="2" indent="-175302" algn="just">
              <a:lnSpc>
                <a:spcPts val="3220"/>
              </a:lnSpc>
              <a:buFont typeface="Arial"/>
              <a:buChar char="⚬"/>
            </a:pP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Trình diễn Múa Lân cầu chúc thịnh vượng</a:t>
            </a:r>
          </a:p>
          <a:p>
            <a:pPr marL="525905" lvl="2" indent="-175302" algn="just">
              <a:lnSpc>
                <a:spcPts val="3220"/>
              </a:lnSpc>
              <a:buFont typeface="Arial"/>
              <a:buChar char="⚬"/>
            </a:pP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Trình diễn áo dài Việt Nam</a:t>
            </a:r>
          </a:p>
          <a:p>
            <a:pPr marL="525905" lvl="2" indent="-175302" algn="just">
              <a:lnSpc>
                <a:spcPts val="3220"/>
              </a:lnSpc>
              <a:buFont typeface="Arial"/>
              <a:buChar char="⚬"/>
            </a:pP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Biểu diễn võ thuật Vovinam-Việt Võ Đạo và Võ cổ truyền Bình Định</a:t>
            </a:r>
          </a:p>
          <a:p>
            <a:pPr marL="525905" lvl="2" indent="-175302" algn="just">
              <a:lnSpc>
                <a:spcPts val="3220"/>
              </a:lnSpc>
              <a:buFont typeface="Arial"/>
              <a:buChar char="⚬"/>
            </a:pP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Biểu diễn nhạc cụ truyền thống Việt Nam/Bồ Đào Nha</a:t>
            </a:r>
          </a:p>
          <a:p>
            <a:pPr marL="525905" lvl="2" indent="-175302" algn="just">
              <a:lnSpc>
                <a:spcPts val="3220"/>
              </a:lnSpc>
              <a:buFont typeface="Arial"/>
              <a:buChar char="⚬"/>
            </a:pP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Các tiết mục nghệ thuật đặc sắc của hai quốc gia Việt Nam và Bồ Đào Nha</a:t>
            </a:r>
          </a:p>
          <a:p>
            <a:pPr marL="525905" lvl="2" indent="-175302" algn="ctr">
              <a:lnSpc>
                <a:spcPts val="3220"/>
              </a:lnSpc>
            </a:pPr>
            <a:endParaRPr lang="en-US" sz="2300" dirty="0">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endParaRPr>
          </a:p>
        </p:txBody>
      </p:sp>
      <p:sp>
        <p:nvSpPr>
          <p:cNvPr id="28" name="TextBox 28"/>
          <p:cNvSpPr txBox="1"/>
          <p:nvPr/>
        </p:nvSpPr>
        <p:spPr>
          <a:xfrm>
            <a:off x="10058400" y="2008584"/>
            <a:ext cx="4114800" cy="412725"/>
          </a:xfrm>
          <a:prstGeom prst="rect">
            <a:avLst/>
          </a:prstGeom>
        </p:spPr>
        <p:txBody>
          <a:bodyPr lIns="0" tIns="0" rIns="0" bIns="0" rtlCol="0" anchor="t">
            <a:spAutoFit/>
          </a:bodyPr>
          <a:lstStyle/>
          <a:p>
            <a:pPr algn="l">
              <a:lnSpc>
                <a:spcPts val="3499"/>
              </a:lnSpc>
            </a:pPr>
            <a:r>
              <a:rPr lang="en-US" sz="2499" b="1">
                <a:solidFill>
                  <a:srgbClr val="ECAA2A"/>
                </a:solidFill>
                <a:latin typeface="Faustina Bold"/>
                <a:ea typeface="Faustina Bold"/>
                <a:cs typeface="Faustina Bold"/>
                <a:sym typeface="Faustina Bold"/>
              </a:rPr>
              <a:t>NGÀY 4 (08/10 /2026)</a:t>
            </a:r>
          </a:p>
        </p:txBody>
      </p:sp>
      <p:sp>
        <p:nvSpPr>
          <p:cNvPr id="29" name="TextBox 29"/>
          <p:cNvSpPr txBox="1"/>
          <p:nvPr/>
        </p:nvSpPr>
        <p:spPr>
          <a:xfrm>
            <a:off x="10058400" y="6876967"/>
            <a:ext cx="6686550" cy="438760"/>
          </a:xfrm>
          <a:prstGeom prst="rect">
            <a:avLst/>
          </a:prstGeom>
        </p:spPr>
        <p:txBody>
          <a:bodyPr lIns="0" tIns="0" rIns="0" bIns="0" rtlCol="0" anchor="t">
            <a:spAutoFit/>
          </a:bodyPr>
          <a:lstStyle/>
          <a:p>
            <a:pPr algn="l">
              <a:lnSpc>
                <a:spcPts val="3639"/>
              </a:lnSpc>
            </a:pPr>
            <a:r>
              <a:rPr lang="en-US" sz="2599" b="1" dirty="0">
                <a:solidFill>
                  <a:srgbClr val="ECAA2A"/>
                </a:solidFill>
                <a:latin typeface="Faustina Bold"/>
                <a:ea typeface="Faustina Bold"/>
                <a:cs typeface="Faustina Bold"/>
                <a:sym typeface="Faustina Bold"/>
              </a:rPr>
              <a:t>NGÀY 5, 6 (09/10 – 10/10 /2026)</a:t>
            </a:r>
          </a:p>
        </p:txBody>
      </p:sp>
      <p:sp>
        <p:nvSpPr>
          <p:cNvPr id="30" name="TextBox 30"/>
          <p:cNvSpPr txBox="1"/>
          <p:nvPr/>
        </p:nvSpPr>
        <p:spPr>
          <a:xfrm>
            <a:off x="9832505" y="7384371"/>
            <a:ext cx="6958698" cy="798771"/>
          </a:xfrm>
          <a:prstGeom prst="rect">
            <a:avLst/>
          </a:prstGeom>
        </p:spPr>
        <p:txBody>
          <a:bodyPr lIns="0" tIns="0" rIns="0" bIns="0" rtlCol="0" anchor="t">
            <a:spAutoFit/>
          </a:bodyPr>
          <a:lstStyle/>
          <a:p>
            <a:pPr marL="525905" lvl="2" indent="-175302" algn="just">
              <a:lnSpc>
                <a:spcPts val="3220"/>
              </a:lnSpc>
              <a:buFont typeface="Arial"/>
              <a:buChar char="⚬"/>
            </a:pP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Trải nghiệm văn hóa - du lịch tại Lisbon hoặc Porto</a:t>
            </a:r>
          </a:p>
          <a:p>
            <a:pPr marL="525905" lvl="2" indent="-175302" algn="just">
              <a:lnSpc>
                <a:spcPts val="3220"/>
              </a:lnSpc>
              <a:buFont typeface="Arial"/>
              <a:buChar char="⚬"/>
            </a:pP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Kết thúc dự án</a:t>
            </a:r>
          </a:p>
        </p:txBody>
      </p:sp>
      <p:sp>
        <p:nvSpPr>
          <p:cNvPr id="31" name="TextBox 31"/>
          <p:cNvSpPr txBox="1"/>
          <p:nvPr/>
        </p:nvSpPr>
        <p:spPr>
          <a:xfrm>
            <a:off x="1329366" y="5167674"/>
            <a:ext cx="7323392" cy="3199130"/>
          </a:xfrm>
          <a:prstGeom prst="rect">
            <a:avLst/>
          </a:prstGeom>
        </p:spPr>
        <p:txBody>
          <a:bodyPr lIns="0" tIns="0" rIns="0" bIns="0" rtlCol="0" anchor="t">
            <a:spAutoFit/>
          </a:bodyPr>
          <a:lstStyle/>
          <a:p>
            <a:pPr marL="525782" lvl="2" indent="-175261" algn="just">
              <a:lnSpc>
                <a:spcPts val="3220"/>
              </a:lnSpc>
              <a:buFont typeface="Arial"/>
              <a:buChar char="⚬"/>
            </a:pPr>
            <a:r>
              <a:rPr lang="en-US" sz="2300" b="1"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Bold"/>
                <a:ea typeface="Faustina Bold"/>
                <a:cs typeface="Faustina Bold"/>
                <a:sym typeface="Faustina Bold"/>
              </a:rPr>
              <a:t>Sáng: </a:t>
            </a: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Không gian quảng bá và kết nối đối tác doanh nghiệp</a:t>
            </a:r>
          </a:p>
          <a:p>
            <a:pPr marL="525782" lvl="2" indent="-175261" algn="just">
              <a:lnSpc>
                <a:spcPts val="3220"/>
              </a:lnSpc>
              <a:buFont typeface="Arial"/>
              <a:buChar char="⚬"/>
            </a:pPr>
            <a:r>
              <a:rPr lang="en-US" sz="2300" b="1"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Bold"/>
                <a:ea typeface="Faustina Bold"/>
                <a:cs typeface="Faustina Bold"/>
                <a:sym typeface="Faustina Bold"/>
              </a:rPr>
              <a:t>Tối: Lễ khai mạc chính thức </a:t>
            </a:r>
          </a:p>
          <a:p>
            <a:pPr marL="525782" lvl="2" indent="-175261" algn="just">
              <a:lnSpc>
                <a:spcPts val="3220"/>
              </a:lnSpc>
              <a:buFont typeface="Arial"/>
              <a:buChar char="⚬"/>
            </a:pP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Phát biểu khai mạc của Ban Tổ Chức, đại diện hai nước Bồ Đào Nha và Việt Nam, Đối tác VIP</a:t>
            </a:r>
          </a:p>
          <a:p>
            <a:pPr marL="525782" lvl="2" indent="-175261" algn="just">
              <a:lnSpc>
                <a:spcPts val="3220"/>
              </a:lnSpc>
              <a:buFont typeface="Arial"/>
              <a:buChar char="⚬"/>
            </a:pP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Trình chiếu video, hình ảnh về Giáo sĩ Francisco de Pina</a:t>
            </a:r>
          </a:p>
          <a:p>
            <a:pPr marL="525782" lvl="2" indent="-175261" algn="just">
              <a:lnSpc>
                <a:spcPts val="3220"/>
              </a:lnSpc>
              <a:buFont typeface="Arial"/>
              <a:buChar char="⚬"/>
            </a:pPr>
            <a:r>
              <a:rPr lang="en-US" sz="23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Tọa đàm : “Di sản chữ Quốc ngữ và hành trình giao lưu văn hóa Việt Nam - châu Âu”.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61F40"/>
        </a:solidFill>
        <a:effectLst/>
      </p:bgPr>
    </p:bg>
    <p:spTree>
      <p:nvGrpSpPr>
        <p:cNvPr id="1" name=""/>
        <p:cNvGrpSpPr/>
        <p:nvPr/>
      </p:nvGrpSpPr>
      <p:grpSpPr>
        <a:xfrm>
          <a:off x="0" y="0"/>
          <a:ext cx="0" cy="0"/>
          <a:chOff x="0" y="0"/>
          <a:chExt cx="0" cy="0"/>
        </a:xfrm>
      </p:grpSpPr>
      <p:sp>
        <p:nvSpPr>
          <p:cNvPr id="2" name="AutoShape 2"/>
          <p:cNvSpPr/>
          <p:nvPr/>
        </p:nvSpPr>
        <p:spPr>
          <a:xfrm>
            <a:off x="9428036" y="2562473"/>
            <a:ext cx="0" cy="4948828"/>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3" name="Freeform 3"/>
          <p:cNvSpPr/>
          <p:nvPr/>
        </p:nvSpPr>
        <p:spPr>
          <a:xfrm>
            <a:off x="0" y="-573779"/>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23000"/>
            </a:blip>
            <a:stretch>
              <a:fillRect/>
            </a:stretch>
          </a:blipFill>
        </p:spPr>
      </p:sp>
      <p:grpSp>
        <p:nvGrpSpPr>
          <p:cNvPr id="4" name="Group 4"/>
          <p:cNvGrpSpPr/>
          <p:nvPr/>
        </p:nvGrpSpPr>
        <p:grpSpPr>
          <a:xfrm>
            <a:off x="15201900" y="-43516"/>
            <a:ext cx="3086100" cy="10287000"/>
            <a:chOff x="0" y="0"/>
            <a:chExt cx="812800" cy="2709333"/>
          </a:xfrm>
        </p:grpSpPr>
        <p:sp>
          <p:nvSpPr>
            <p:cNvPr id="5" name="Freeform 5"/>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D1C38">
                    <a:alpha val="0"/>
                  </a:srgbClr>
                </a:gs>
                <a:gs pos="100000">
                  <a:srgbClr val="061F40">
                    <a:alpha val="15000"/>
                  </a:srgbClr>
                </a:gs>
              </a:gsLst>
              <a:lin ang="0"/>
            </a:gradFill>
          </p:spPr>
        </p:sp>
        <p:sp>
          <p:nvSpPr>
            <p:cNvPr id="6" name="TextBox 6"/>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0" y="43516"/>
            <a:ext cx="18288000" cy="10243484"/>
            <a:chOff x="0" y="0"/>
            <a:chExt cx="4816593" cy="2697872"/>
          </a:xfrm>
        </p:grpSpPr>
        <p:sp>
          <p:nvSpPr>
            <p:cNvPr id="8" name="Freeform 8"/>
            <p:cNvSpPr/>
            <p:nvPr/>
          </p:nvSpPr>
          <p:spPr>
            <a:xfrm>
              <a:off x="0" y="0"/>
              <a:ext cx="4816592" cy="2697873"/>
            </a:xfrm>
            <a:custGeom>
              <a:avLst/>
              <a:gdLst/>
              <a:ahLst/>
              <a:cxnLst/>
              <a:rect l="l" t="t" r="r" b="b"/>
              <a:pathLst>
                <a:path w="4816592" h="2697873">
                  <a:moveTo>
                    <a:pt x="0" y="0"/>
                  </a:moveTo>
                  <a:lnTo>
                    <a:pt x="4816592" y="0"/>
                  </a:lnTo>
                  <a:lnTo>
                    <a:pt x="4816592" y="2697873"/>
                  </a:lnTo>
                  <a:lnTo>
                    <a:pt x="0" y="2697873"/>
                  </a:lnTo>
                  <a:close/>
                </a:path>
              </a:pathLst>
            </a:custGeom>
            <a:gradFill rotWithShape="1">
              <a:gsLst>
                <a:gs pos="0">
                  <a:srgbClr val="040B28">
                    <a:alpha val="0"/>
                  </a:srgbClr>
                </a:gs>
                <a:gs pos="100000">
                  <a:srgbClr val="030A27">
                    <a:alpha val="51000"/>
                  </a:srgbClr>
                </a:gs>
              </a:gsLst>
              <a:lin ang="5400000"/>
            </a:gradFill>
          </p:spPr>
        </p:sp>
        <p:sp>
          <p:nvSpPr>
            <p:cNvPr id="9" name="TextBox 9"/>
            <p:cNvSpPr txBox="1"/>
            <p:nvPr/>
          </p:nvSpPr>
          <p:spPr>
            <a:xfrm>
              <a:off x="0" y="-38100"/>
              <a:ext cx="4816593" cy="2735972"/>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379968" y="0"/>
            <a:ext cx="3086100" cy="10287000"/>
            <a:chOff x="0" y="0"/>
            <a:chExt cx="812800" cy="2709333"/>
          </a:xfrm>
        </p:grpSpPr>
        <p:sp>
          <p:nvSpPr>
            <p:cNvPr id="11" name="Freeform 11"/>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61F40">
                    <a:alpha val="100000"/>
                  </a:srgbClr>
                </a:gs>
                <a:gs pos="100000">
                  <a:srgbClr val="0D1C38">
                    <a:alpha val="0"/>
                  </a:srgbClr>
                </a:gs>
              </a:gsLst>
              <a:lin ang="0"/>
            </a:gradFill>
          </p:spPr>
        </p:sp>
        <p:sp>
          <p:nvSpPr>
            <p:cNvPr id="12" name="TextBox 12"/>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3"/>
            <a:stretch>
              <a:fillRect/>
            </a:stretch>
          </a:blipFill>
        </p:spPr>
      </p:sp>
      <p:sp>
        <p:nvSpPr>
          <p:cNvPr id="14" name="AutoShape 14"/>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5" name="AutoShape 15"/>
          <p:cNvSpPr/>
          <p:nvPr/>
        </p:nvSpPr>
        <p:spPr>
          <a:xfrm flipV="1">
            <a:off x="-725428" y="8702521"/>
            <a:ext cx="19738857" cy="27031"/>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6" name="TextBox 16"/>
          <p:cNvSpPr txBox="1"/>
          <p:nvPr/>
        </p:nvSpPr>
        <p:spPr>
          <a:xfrm>
            <a:off x="3028553" y="190622"/>
            <a:ext cx="12230895" cy="1064260"/>
          </a:xfrm>
          <a:prstGeom prst="rect">
            <a:avLst/>
          </a:prstGeom>
        </p:spPr>
        <p:txBody>
          <a:bodyPr lIns="0" tIns="0" rIns="0" bIns="0" rtlCol="0" anchor="t">
            <a:spAutoFit/>
          </a:bodyPr>
          <a:lstStyle/>
          <a:p>
            <a:pPr marL="0" lvl="0" indent="0" algn="ctr">
              <a:lnSpc>
                <a:spcPts val="8645"/>
              </a:lnSpc>
            </a:pPr>
            <a:r>
              <a:rPr lang="en-US" sz="6500" spc="312">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latin typeface="Playfair Display 2"/>
                <a:ea typeface="Playfair Display 2"/>
                <a:cs typeface="Playfair Display 2"/>
                <a:sym typeface="Playfair Display 2"/>
              </a:rPr>
              <a:t>HOẠT ĐỘNG THEN CHỐT</a:t>
            </a:r>
          </a:p>
        </p:txBody>
      </p:sp>
      <p:sp>
        <p:nvSpPr>
          <p:cNvPr id="17" name="TextBox 17"/>
          <p:cNvSpPr txBox="1"/>
          <p:nvPr/>
        </p:nvSpPr>
        <p:spPr>
          <a:xfrm>
            <a:off x="17259300" y="9247187"/>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FFFFFF"/>
                </a:solidFill>
                <a:latin typeface="Noto Sans"/>
                <a:ea typeface="Noto Sans"/>
                <a:cs typeface="Noto Sans"/>
                <a:sym typeface="Noto Sans"/>
              </a:rPr>
              <a:t>7</a:t>
            </a:r>
          </a:p>
        </p:txBody>
      </p:sp>
      <p:sp>
        <p:nvSpPr>
          <p:cNvPr id="18" name="TextBox 18"/>
          <p:cNvSpPr txBox="1"/>
          <p:nvPr/>
        </p:nvSpPr>
        <p:spPr>
          <a:xfrm>
            <a:off x="10300326" y="9210675"/>
            <a:ext cx="6082678"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19" name="Freeform 19"/>
          <p:cNvSpPr/>
          <p:nvPr/>
        </p:nvSpPr>
        <p:spPr>
          <a:xfrm>
            <a:off x="9190034" y="2136316"/>
            <a:ext cx="476002" cy="477688"/>
          </a:xfrm>
          <a:custGeom>
            <a:avLst/>
            <a:gdLst/>
            <a:ahLst/>
            <a:cxnLst/>
            <a:rect l="l" t="t" r="r" b="b"/>
            <a:pathLst>
              <a:path w="476002" h="477688">
                <a:moveTo>
                  <a:pt x="0" y="0"/>
                </a:moveTo>
                <a:lnTo>
                  <a:pt x="476003" y="0"/>
                </a:lnTo>
                <a:lnTo>
                  <a:pt x="476003" y="477688"/>
                </a:lnTo>
                <a:lnTo>
                  <a:pt x="0" y="477688"/>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20" name="TextBox 20"/>
          <p:cNvSpPr txBox="1"/>
          <p:nvPr/>
        </p:nvSpPr>
        <p:spPr>
          <a:xfrm>
            <a:off x="1524000" y="2067858"/>
            <a:ext cx="6175353" cy="412725"/>
          </a:xfrm>
          <a:prstGeom prst="rect">
            <a:avLst/>
          </a:prstGeom>
        </p:spPr>
        <p:txBody>
          <a:bodyPr lIns="0" tIns="0" rIns="0" bIns="0" rtlCol="0" anchor="t">
            <a:spAutoFit/>
          </a:bodyPr>
          <a:lstStyle/>
          <a:p>
            <a:pPr algn="l">
              <a:lnSpc>
                <a:spcPts val="3499"/>
              </a:lnSpc>
            </a:pPr>
            <a:r>
              <a:rPr lang="en-US" sz="2499" b="1">
                <a:solidFill>
                  <a:srgbClr val="ECAA2A"/>
                </a:solidFill>
                <a:latin typeface="Faustina Bold"/>
                <a:ea typeface="Faustina Bold"/>
                <a:cs typeface="Faustina Bold"/>
                <a:sym typeface="Faustina Bold"/>
              </a:rPr>
              <a:t>HOẠT ĐỘNG BIỂU TƯỢNG</a:t>
            </a:r>
          </a:p>
        </p:txBody>
      </p:sp>
      <p:sp>
        <p:nvSpPr>
          <p:cNvPr id="21" name="TextBox 21"/>
          <p:cNvSpPr txBox="1"/>
          <p:nvPr/>
        </p:nvSpPr>
        <p:spPr>
          <a:xfrm>
            <a:off x="1524000" y="2905119"/>
            <a:ext cx="6930856" cy="1054049"/>
          </a:xfrm>
          <a:prstGeom prst="rect">
            <a:avLst/>
          </a:prstGeom>
        </p:spPr>
        <p:txBody>
          <a:bodyPr lIns="0" tIns="0" rIns="0" bIns="0" rtlCol="0" anchor="t">
            <a:spAutoFit/>
          </a:bodyPr>
          <a:lstStyle/>
          <a:p>
            <a:pPr marL="431801" lvl="1" indent="-215900" algn="l">
              <a:lnSpc>
                <a:spcPts val="2800"/>
              </a:lnSpc>
              <a:buFont typeface="Arial"/>
              <a:buChar char="•"/>
            </a:pPr>
            <a:r>
              <a:rPr lang="en-US" sz="2000">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Lễ tri ân Giáo sĩ Francisco de Pina</a:t>
            </a:r>
          </a:p>
          <a:p>
            <a:pPr marL="431801" lvl="1" indent="-215900" algn="l">
              <a:lnSpc>
                <a:spcPts val="2800"/>
              </a:lnSpc>
              <a:buFont typeface="Arial"/>
              <a:buChar char="•"/>
            </a:pPr>
            <a:r>
              <a:rPr lang="en-US" sz="2000">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Kiến nghị thành phố Guarda đặt tên đường hoặc công viên Francisco de Pina</a:t>
            </a:r>
          </a:p>
        </p:txBody>
      </p:sp>
      <p:sp>
        <p:nvSpPr>
          <p:cNvPr id="22" name="TextBox 22"/>
          <p:cNvSpPr txBox="1"/>
          <p:nvPr/>
        </p:nvSpPr>
        <p:spPr>
          <a:xfrm>
            <a:off x="9951787" y="2717477"/>
            <a:ext cx="7460854" cy="3159099"/>
          </a:xfrm>
          <a:prstGeom prst="rect">
            <a:avLst/>
          </a:prstGeom>
        </p:spPr>
        <p:txBody>
          <a:bodyPr lIns="0" tIns="0" rIns="0" bIns="0" rtlCol="0" anchor="t">
            <a:spAutoFit/>
          </a:bodyPr>
          <a:lstStyle/>
          <a:p>
            <a:pPr marL="431585" lvl="1" indent="-215793" algn="l">
              <a:lnSpc>
                <a:spcPts val="2799"/>
              </a:lnSpc>
              <a:buFont typeface="Arial"/>
              <a:buChar char="•"/>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Hình thức salon talk, trong không gian kết hợp trưng bày sách và tài liệu liên quan đến lịch sử chữ Quốc ngữ.</a:t>
            </a:r>
          </a:p>
          <a:p>
            <a:pPr marL="863170" lvl="2" indent="-287723" algn="l">
              <a:lnSpc>
                <a:spcPts val="2798"/>
              </a:lnSpc>
              <a:buFont typeface="Arial"/>
              <a:buChar char="⚬"/>
            </a:pPr>
            <a:r>
              <a:rPr lang="en-US" sz="1999" b="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Bold"/>
                <a:ea typeface="Faustina Bold"/>
                <a:cs typeface="Faustina Bold"/>
                <a:sym typeface="Faustina Bold"/>
              </a:rPr>
              <a:t>Nội dung trao đổi: </a:t>
            </a:r>
          </a:p>
          <a:p>
            <a:pPr marL="1294756" lvl="3" indent="-323689" algn="l">
              <a:lnSpc>
                <a:spcPts val="2798"/>
              </a:lnSpc>
              <a:buFont typeface="Arial"/>
              <a:buChar char="￭"/>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Lịch sử hình thành chữ Quốc ngữ </a:t>
            </a:r>
          </a:p>
          <a:p>
            <a:pPr marL="1294756" lvl="3" indent="-323689" algn="l">
              <a:lnSpc>
                <a:spcPts val="2798"/>
              </a:lnSpc>
              <a:buFont typeface="Arial"/>
              <a:buChar char="￭"/>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Vai trò của giáo sĩ Francisco de Pina </a:t>
            </a:r>
          </a:p>
          <a:p>
            <a:pPr marL="1294756" lvl="3" indent="-323689" algn="l">
              <a:lnSpc>
                <a:spcPts val="2798"/>
              </a:lnSpc>
              <a:buFont typeface="Arial"/>
              <a:buChar char="￭"/>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Quá trình nghiên cứu và biên soạn các sách </a:t>
            </a:r>
          </a:p>
          <a:p>
            <a:pPr marL="1294756" lvl="3" indent="-323689" algn="l">
              <a:lnSpc>
                <a:spcPts val="2799"/>
              </a:lnSpc>
              <a:buFont typeface="Arial"/>
              <a:buChar char="￭"/>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Ý nghĩa của chữ Quốc ngữ trong văn hóa Việt Nam hiện đại</a:t>
            </a:r>
          </a:p>
          <a:p>
            <a:pPr algn="l">
              <a:lnSpc>
                <a:spcPts val="2799"/>
              </a:lnSpc>
            </a:pPr>
            <a:endPar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endParaRPr>
          </a:p>
        </p:txBody>
      </p:sp>
      <p:sp>
        <p:nvSpPr>
          <p:cNvPr id="23" name="TextBox 23"/>
          <p:cNvSpPr txBox="1"/>
          <p:nvPr/>
        </p:nvSpPr>
        <p:spPr>
          <a:xfrm>
            <a:off x="9951787" y="2098216"/>
            <a:ext cx="7934549" cy="412725"/>
          </a:xfrm>
          <a:prstGeom prst="rect">
            <a:avLst/>
          </a:prstGeom>
        </p:spPr>
        <p:txBody>
          <a:bodyPr lIns="0" tIns="0" rIns="0" bIns="0" rtlCol="0" anchor="t">
            <a:spAutoFit/>
          </a:bodyPr>
          <a:lstStyle/>
          <a:p>
            <a:pPr algn="l">
              <a:lnSpc>
                <a:spcPts val="3499"/>
              </a:lnSpc>
            </a:pPr>
            <a:r>
              <a:rPr lang="en-US" sz="2499" b="1">
                <a:solidFill>
                  <a:srgbClr val="ECAA2A"/>
                </a:solidFill>
                <a:latin typeface="Faustina Bold"/>
                <a:ea typeface="Faustina Bold"/>
                <a:cs typeface="Faustina Bold"/>
                <a:sym typeface="Faustina Bold"/>
              </a:rPr>
              <a:t>TỌA ĐÀM HỌC THUẬT VÀ GIỚI THIỆU SÁCH </a:t>
            </a:r>
          </a:p>
        </p:txBody>
      </p:sp>
      <p:sp>
        <p:nvSpPr>
          <p:cNvPr id="24" name="TextBox 24"/>
          <p:cNvSpPr txBox="1"/>
          <p:nvPr/>
        </p:nvSpPr>
        <p:spPr>
          <a:xfrm>
            <a:off x="1706132" y="4628192"/>
            <a:ext cx="7553058" cy="895960"/>
          </a:xfrm>
          <a:prstGeom prst="rect">
            <a:avLst/>
          </a:prstGeom>
        </p:spPr>
        <p:txBody>
          <a:bodyPr lIns="0" tIns="0" rIns="0" bIns="0" rtlCol="0" anchor="t">
            <a:spAutoFit/>
          </a:bodyPr>
          <a:lstStyle/>
          <a:p>
            <a:pPr algn="l">
              <a:lnSpc>
                <a:spcPts val="3639"/>
              </a:lnSpc>
            </a:pPr>
            <a:r>
              <a:rPr lang="en-US" sz="2599" b="1">
                <a:solidFill>
                  <a:srgbClr val="ECAA2A"/>
                </a:solidFill>
                <a:latin typeface="Faustina Bold"/>
                <a:ea typeface="Faustina Bold"/>
                <a:cs typeface="Faustina Bold"/>
                <a:sym typeface="Faustina Bold"/>
              </a:rPr>
              <a:t>KHÔNG GIAN VĂN HÓA – VIETNAM CULTURAL SPACE </a:t>
            </a:r>
          </a:p>
        </p:txBody>
      </p:sp>
      <p:sp>
        <p:nvSpPr>
          <p:cNvPr id="25" name="TextBox 25"/>
          <p:cNvSpPr txBox="1"/>
          <p:nvPr/>
        </p:nvSpPr>
        <p:spPr>
          <a:xfrm>
            <a:off x="9966646" y="6466751"/>
            <a:ext cx="7347423" cy="1044550"/>
          </a:xfrm>
          <a:prstGeom prst="rect">
            <a:avLst/>
          </a:prstGeom>
        </p:spPr>
        <p:txBody>
          <a:bodyPr lIns="0" tIns="0" rIns="0" bIns="0" rtlCol="0" anchor="t">
            <a:spAutoFit/>
          </a:bodyPr>
          <a:lstStyle/>
          <a:p>
            <a:pPr marL="431584" lvl="1" indent="-215792" algn="l">
              <a:lnSpc>
                <a:spcPts val="2799"/>
              </a:lnSpc>
              <a:buFont typeface="Arial"/>
              <a:buChar char="•"/>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Thúc đẩy hợp tác du lịch giữa Việt Nam và Bồ Đào Nha (Kết hợp Cục du lịch Việt Nam và Bồ Đào Nha)</a:t>
            </a:r>
          </a:p>
          <a:p>
            <a:pPr marL="431584" lvl="1" indent="-215792" algn="l">
              <a:lnSpc>
                <a:spcPts val="2799"/>
              </a:lnSpc>
              <a:buFont typeface="Arial"/>
              <a:buChar char="•"/>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Kết nối, ký kết, hợp tác của các doanh nghiệp</a:t>
            </a:r>
          </a:p>
        </p:txBody>
      </p:sp>
      <p:sp>
        <p:nvSpPr>
          <p:cNvPr id="26" name="TextBox 26"/>
          <p:cNvSpPr txBox="1"/>
          <p:nvPr/>
        </p:nvSpPr>
        <p:spPr>
          <a:xfrm>
            <a:off x="1706132" y="5704833"/>
            <a:ext cx="7093377" cy="1399550"/>
          </a:xfrm>
          <a:prstGeom prst="rect">
            <a:avLst/>
          </a:prstGeom>
        </p:spPr>
        <p:txBody>
          <a:bodyPr lIns="0" tIns="0" rIns="0" bIns="0" rtlCol="0" anchor="t">
            <a:spAutoFit/>
          </a:bodyPr>
          <a:lstStyle/>
          <a:p>
            <a:pPr marL="431801" lvl="1" indent="-215900" algn="l">
              <a:lnSpc>
                <a:spcPts val="2800"/>
              </a:lnSpc>
              <a:buFont typeface="Arial"/>
              <a:buChar char="•"/>
            </a:pPr>
            <a:r>
              <a:rPr lang="fr-FR" sz="20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Khu ẩm thực Việt – Bồ</a:t>
            </a:r>
          </a:p>
          <a:p>
            <a:pPr marL="431801" lvl="1" indent="-215900" algn="l">
              <a:lnSpc>
                <a:spcPts val="2800"/>
              </a:lnSpc>
              <a:buFont typeface="Arial"/>
              <a:buChar char="•"/>
            </a:pPr>
            <a:r>
              <a:rPr lang="fr-FR" sz="20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Khu trải nghiệm văn hóa: áo dài, thủ công mỹ nghệ</a:t>
            </a:r>
          </a:p>
          <a:p>
            <a:pPr marL="431801" lvl="1" indent="-215900" algn="l">
              <a:lnSpc>
                <a:spcPts val="2800"/>
              </a:lnSpc>
              <a:buFont typeface="Arial"/>
              <a:buChar char="•"/>
            </a:pPr>
            <a:r>
              <a:rPr lang="fr-FR" sz="20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Khu quảng bá du lịch Việt Nam</a:t>
            </a:r>
          </a:p>
          <a:p>
            <a:pPr marL="431801" lvl="1" indent="-215900">
              <a:lnSpc>
                <a:spcPts val="2800"/>
              </a:lnSpc>
              <a:buFont typeface="Arial"/>
              <a:buChar char="•"/>
            </a:pPr>
            <a:r>
              <a:rPr lang="fr-FR" sz="2000" noProof="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Trưng bày các tranh, ảnh nghệ thuật</a:t>
            </a:r>
          </a:p>
        </p:txBody>
      </p:sp>
      <p:sp>
        <p:nvSpPr>
          <p:cNvPr id="27" name="TextBox 27"/>
          <p:cNvSpPr txBox="1"/>
          <p:nvPr/>
        </p:nvSpPr>
        <p:spPr>
          <a:xfrm>
            <a:off x="9951787" y="5982605"/>
            <a:ext cx="4393109" cy="414601"/>
          </a:xfrm>
          <a:prstGeom prst="rect">
            <a:avLst/>
          </a:prstGeom>
        </p:spPr>
        <p:txBody>
          <a:bodyPr wrap="square" lIns="0" tIns="0" rIns="0" bIns="0" rtlCol="0" anchor="t">
            <a:spAutoFit/>
          </a:bodyPr>
          <a:lstStyle/>
          <a:p>
            <a:pPr algn="l">
              <a:lnSpc>
                <a:spcPts val="3639"/>
              </a:lnSpc>
            </a:pPr>
            <a:r>
              <a:rPr lang="en-US" sz="2599" b="1" dirty="0">
                <a:solidFill>
                  <a:srgbClr val="ECAA2A"/>
                </a:solidFill>
                <a:latin typeface="Faustina Bold"/>
                <a:ea typeface="Faustina Bold"/>
                <a:cs typeface="Faustina Bold"/>
                <a:sym typeface="Faustina Bold"/>
              </a:rPr>
              <a:t>XÚC TIẾN THƯƠNG MẠI</a:t>
            </a:r>
          </a:p>
        </p:txBody>
      </p:sp>
      <p:sp>
        <p:nvSpPr>
          <p:cNvPr id="28" name="Freeform 28"/>
          <p:cNvSpPr/>
          <p:nvPr/>
        </p:nvSpPr>
        <p:spPr>
          <a:xfrm>
            <a:off x="9180509" y="6013199"/>
            <a:ext cx="476002" cy="477688"/>
          </a:xfrm>
          <a:custGeom>
            <a:avLst/>
            <a:gdLst/>
            <a:ahLst/>
            <a:cxnLst/>
            <a:rect l="l" t="t" r="r" b="b"/>
            <a:pathLst>
              <a:path w="476002" h="477688">
                <a:moveTo>
                  <a:pt x="0" y="0"/>
                </a:moveTo>
                <a:lnTo>
                  <a:pt x="476003" y="0"/>
                </a:lnTo>
                <a:lnTo>
                  <a:pt x="476003" y="477688"/>
                </a:lnTo>
                <a:lnTo>
                  <a:pt x="0" y="477688"/>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29" name="AutoShape 29"/>
          <p:cNvSpPr/>
          <p:nvPr/>
        </p:nvSpPr>
        <p:spPr>
          <a:xfrm>
            <a:off x="959529" y="2562473"/>
            <a:ext cx="0" cy="4948828"/>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30" name="Freeform 30"/>
          <p:cNvSpPr/>
          <p:nvPr/>
        </p:nvSpPr>
        <p:spPr>
          <a:xfrm>
            <a:off x="721947" y="4861564"/>
            <a:ext cx="475164" cy="476841"/>
          </a:xfrm>
          <a:custGeom>
            <a:avLst/>
            <a:gdLst/>
            <a:ahLst/>
            <a:cxnLst/>
            <a:rect l="l" t="t" r="r" b="b"/>
            <a:pathLst>
              <a:path w="475164" h="476841">
                <a:moveTo>
                  <a:pt x="0" y="0"/>
                </a:moveTo>
                <a:lnTo>
                  <a:pt x="475165" y="0"/>
                </a:lnTo>
                <a:lnTo>
                  <a:pt x="475165" y="476841"/>
                </a:lnTo>
                <a:lnTo>
                  <a:pt x="0" y="47684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31" name="Freeform 31"/>
          <p:cNvSpPr/>
          <p:nvPr/>
        </p:nvSpPr>
        <p:spPr>
          <a:xfrm>
            <a:off x="721528" y="2084784"/>
            <a:ext cx="476002" cy="477688"/>
          </a:xfrm>
          <a:custGeom>
            <a:avLst/>
            <a:gdLst/>
            <a:ahLst/>
            <a:cxnLst/>
            <a:rect l="l" t="t" r="r" b="b"/>
            <a:pathLst>
              <a:path w="476002" h="477688">
                <a:moveTo>
                  <a:pt x="0" y="0"/>
                </a:moveTo>
                <a:lnTo>
                  <a:pt x="476003" y="0"/>
                </a:lnTo>
                <a:lnTo>
                  <a:pt x="476003" y="477689"/>
                </a:lnTo>
                <a:lnTo>
                  <a:pt x="0" y="477689"/>
                </a:lnTo>
                <a:lnTo>
                  <a:pt x="0" y="0"/>
                </a:lnTo>
                <a:close/>
              </a:path>
            </a:pathLst>
          </a:custGeom>
          <a:blipFill>
            <a:blip>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2475148" y="-574033"/>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23000"/>
            </a:blip>
            <a:stretch>
              <a:fillRect/>
            </a:stretch>
          </a:blipFill>
        </p:spPr>
      </p:sp>
      <p:grpSp>
        <p:nvGrpSpPr>
          <p:cNvPr id="3" name="Group 3"/>
          <p:cNvGrpSpPr/>
          <p:nvPr/>
        </p:nvGrpSpPr>
        <p:grpSpPr>
          <a:xfrm>
            <a:off x="15201900" y="-43516"/>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D1C38">
                    <a:alpha val="0"/>
                  </a:srgbClr>
                </a:gs>
                <a:gs pos="100000">
                  <a:srgbClr val="061F40">
                    <a:alpha val="15000"/>
                  </a:srgbClr>
                </a:gs>
              </a:gsLst>
              <a:lin ang="0"/>
            </a:gradFill>
          </p:spPr>
        </p:sp>
        <p:sp>
          <p:nvSpPr>
            <p:cNvPr id="5" name="TextBox 5"/>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379968" y="0"/>
            <a:ext cx="3086100" cy="10287000"/>
            <a:chOff x="0" y="0"/>
            <a:chExt cx="812800" cy="2709333"/>
          </a:xfrm>
        </p:grpSpPr>
        <p:sp>
          <p:nvSpPr>
            <p:cNvPr id="10" name="Freeform 10"/>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61F40">
                    <a:alpha val="100000"/>
                  </a:srgbClr>
                </a:gs>
                <a:gs pos="100000">
                  <a:srgbClr val="0D1C38">
                    <a:alpha val="0"/>
                  </a:srgbClr>
                </a:gs>
              </a:gsLst>
              <a:lin ang="0"/>
            </a:gradFill>
          </p:spPr>
        </p:sp>
        <p:sp>
          <p:nvSpPr>
            <p:cNvPr id="11" name="TextBox 11"/>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3"/>
            <a:stretch>
              <a:fillRect/>
            </a:stretch>
          </a:blipFill>
        </p:spPr>
      </p:sp>
      <p:sp>
        <p:nvSpPr>
          <p:cNvPr id="13" name="AutoShape 13"/>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4" name="TextBox 14"/>
          <p:cNvSpPr txBox="1"/>
          <p:nvPr/>
        </p:nvSpPr>
        <p:spPr>
          <a:xfrm>
            <a:off x="2849094" y="239798"/>
            <a:ext cx="12589812" cy="1064260"/>
          </a:xfrm>
          <a:prstGeom prst="rect">
            <a:avLst/>
          </a:prstGeom>
        </p:spPr>
        <p:txBody>
          <a:bodyPr lIns="0" tIns="0" rIns="0" bIns="0" rtlCol="0" anchor="t">
            <a:spAutoFit/>
          </a:bodyPr>
          <a:lstStyle/>
          <a:p>
            <a:pPr marL="0" lvl="0" indent="0" algn="ctr">
              <a:lnSpc>
                <a:spcPts val="8645"/>
              </a:lnSpc>
              <a:spcBef>
                <a:spcPct val="0"/>
              </a:spcBef>
            </a:pPr>
            <a:r>
              <a:rPr lang="en-US" sz="6500" spc="312">
                <a:gradFill>
                  <a:gsLst>
                    <a:gs pos="0">
                      <a:srgbClr val="C8A365">
                        <a:alpha val="100000"/>
                      </a:srgbClr>
                    </a:gs>
                    <a:gs pos="33333">
                      <a:srgbClr val="E1CB96">
                        <a:alpha val="100000"/>
                      </a:srgbClr>
                    </a:gs>
                    <a:gs pos="66667">
                      <a:srgbClr val="F4E3BA">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CÁC TỔ CHỨC ĐỒNG HÀNH</a:t>
            </a:r>
          </a:p>
        </p:txBody>
      </p:sp>
      <p:grpSp>
        <p:nvGrpSpPr>
          <p:cNvPr id="27" name="Group 27"/>
          <p:cNvGrpSpPr/>
          <p:nvPr/>
        </p:nvGrpSpPr>
        <p:grpSpPr>
          <a:xfrm>
            <a:off x="13183435" y="4177528"/>
            <a:ext cx="3871788" cy="743192"/>
            <a:chOff x="0" y="0"/>
            <a:chExt cx="5162385" cy="990922"/>
          </a:xfrm>
        </p:grpSpPr>
        <p:grpSp>
          <p:nvGrpSpPr>
            <p:cNvPr id="28" name="Group 28"/>
            <p:cNvGrpSpPr/>
            <p:nvPr/>
          </p:nvGrpSpPr>
          <p:grpSpPr>
            <a:xfrm>
              <a:off x="0" y="0"/>
              <a:ext cx="5162385" cy="990922"/>
              <a:chOff x="0" y="0"/>
              <a:chExt cx="752266" cy="144398"/>
            </a:xfrm>
          </p:grpSpPr>
          <p:sp>
            <p:nvSpPr>
              <p:cNvPr id="29" name="Freeform 29"/>
              <p:cNvSpPr/>
              <p:nvPr/>
            </p:nvSpPr>
            <p:spPr>
              <a:xfrm>
                <a:off x="0" y="0"/>
                <a:ext cx="752266" cy="144398"/>
              </a:xfrm>
              <a:custGeom>
                <a:avLst/>
                <a:gdLst/>
                <a:ahLst/>
                <a:cxnLst/>
                <a:rect l="l" t="t" r="r" b="b"/>
                <a:pathLst>
                  <a:path w="752266" h="144398">
                    <a:moveTo>
                      <a:pt x="0" y="0"/>
                    </a:moveTo>
                    <a:lnTo>
                      <a:pt x="752266" y="0"/>
                    </a:lnTo>
                    <a:lnTo>
                      <a:pt x="752266" y="144398"/>
                    </a:lnTo>
                    <a:lnTo>
                      <a:pt x="0" y="144398"/>
                    </a:lnTo>
                    <a:close/>
                  </a:path>
                </a:pathLst>
              </a:custGeom>
              <a:gradFill rotWithShape="1">
                <a:gsLst>
                  <a:gs pos="0">
                    <a:srgbClr val="BB7F0B">
                      <a:alpha val="100000"/>
                    </a:srgbClr>
                  </a:gs>
                  <a:gs pos="50000">
                    <a:srgbClr val="F1AB23">
                      <a:alpha val="100000"/>
                    </a:srgbClr>
                  </a:gs>
                  <a:gs pos="100000">
                    <a:srgbClr val="BB7F0B">
                      <a:alpha val="100000"/>
                    </a:srgbClr>
                  </a:gs>
                </a:gsLst>
                <a:path path="circle">
                  <a:fillToRect r="100000" b="100000"/>
                </a:path>
                <a:tileRect l="-100000" t="-100000"/>
              </a:gradFill>
            </p:spPr>
          </p:sp>
        </p:grpSp>
        <p:sp>
          <p:nvSpPr>
            <p:cNvPr id="30" name="TextBox 30"/>
            <p:cNvSpPr txBox="1"/>
            <p:nvPr/>
          </p:nvSpPr>
          <p:spPr>
            <a:xfrm>
              <a:off x="0" y="129358"/>
              <a:ext cx="5162385" cy="677311"/>
            </a:xfrm>
            <a:prstGeom prst="rect">
              <a:avLst/>
            </a:prstGeom>
          </p:spPr>
          <p:txBody>
            <a:bodyPr lIns="0" tIns="0" rIns="0" bIns="0" rtlCol="0" anchor="t">
              <a:spAutoFit/>
            </a:bodyPr>
            <a:lstStyle/>
            <a:p>
              <a:pPr algn="ctr">
                <a:lnSpc>
                  <a:spcPts val="2125"/>
                </a:lnSpc>
              </a:pPr>
              <a:r>
                <a:rPr lang="en-US" sz="1417" b="1" spc="70">
                  <a:solidFill>
                    <a:srgbClr val="FFFFFF"/>
                  </a:solidFill>
                  <a:latin typeface="Faustina Bold"/>
                  <a:ea typeface="Faustina Bold"/>
                  <a:cs typeface="Faustina Bold"/>
                  <a:sym typeface="Faustina Bold"/>
                </a:rPr>
                <a:t>ĐẠI SỨ QUÁN VIỆT NAM </a:t>
              </a:r>
            </a:p>
            <a:p>
              <a:pPr algn="ctr">
                <a:lnSpc>
                  <a:spcPts val="2125"/>
                </a:lnSpc>
                <a:spcBef>
                  <a:spcPct val="0"/>
                </a:spcBef>
              </a:pPr>
              <a:r>
                <a:rPr lang="en-US" sz="1417" b="1" spc="70">
                  <a:solidFill>
                    <a:srgbClr val="FFFFFF"/>
                  </a:solidFill>
                  <a:latin typeface="Faustina Bold"/>
                  <a:ea typeface="Faustina Bold"/>
                  <a:cs typeface="Faustina Bold"/>
                  <a:sym typeface="Faustina Bold"/>
                </a:rPr>
                <a:t>TẠI BỒ ĐÀO NHA</a:t>
              </a:r>
            </a:p>
          </p:txBody>
        </p:sp>
      </p:grpSp>
      <p:grpSp>
        <p:nvGrpSpPr>
          <p:cNvPr id="35" name="Group 35"/>
          <p:cNvGrpSpPr/>
          <p:nvPr/>
        </p:nvGrpSpPr>
        <p:grpSpPr>
          <a:xfrm>
            <a:off x="13960188" y="1737066"/>
            <a:ext cx="2318283" cy="2318283"/>
            <a:chOff x="0" y="0"/>
            <a:chExt cx="3091044" cy="3091044"/>
          </a:xfrm>
        </p:grpSpPr>
        <p:sp>
          <p:nvSpPr>
            <p:cNvPr id="36" name="Freeform 36"/>
            <p:cNvSpPr/>
            <p:nvPr/>
          </p:nvSpPr>
          <p:spPr>
            <a:xfrm>
              <a:off x="153142" y="164216"/>
              <a:ext cx="2761371" cy="2761371"/>
            </a:xfrm>
            <a:custGeom>
              <a:avLst/>
              <a:gdLst/>
              <a:ahLst/>
              <a:cxnLst/>
              <a:rect l="l" t="t" r="r" b="b"/>
              <a:pathLst>
                <a:path w="2761371" h="2761371">
                  <a:moveTo>
                    <a:pt x="0" y="0"/>
                  </a:moveTo>
                  <a:lnTo>
                    <a:pt x="2761371" y="0"/>
                  </a:lnTo>
                  <a:lnTo>
                    <a:pt x="2761371" y="2761371"/>
                  </a:lnTo>
                  <a:lnTo>
                    <a:pt x="0" y="2761371"/>
                  </a:lnTo>
                  <a:lnTo>
                    <a:pt x="0" y="0"/>
                  </a:lnTo>
                  <a:close/>
                </a:path>
              </a:pathLst>
            </a:custGeom>
            <a:blipFill>
              <a:blip>
                <a:alphaModFix amt="70000"/>
                <a:extLst>
                  <a:ext uri="{96DAC541-7B7A-43D3-8B79-37D633B846F1}">
                    <asvg:svgBlip xmlns:asvg="http://schemas.microsoft.com/office/drawing/2016/SVG/main" r:embed="rId4"/>
                  </a:ext>
                </a:extLst>
              </a:blip>
              <a:stretch>
                <a:fillRect/>
              </a:stretch>
            </a:blipFill>
          </p:spPr>
        </p:sp>
        <p:sp>
          <p:nvSpPr>
            <p:cNvPr id="37" name="Freeform 37"/>
            <p:cNvSpPr/>
            <p:nvPr/>
          </p:nvSpPr>
          <p:spPr>
            <a:xfrm>
              <a:off x="160577" y="164216"/>
              <a:ext cx="2761371" cy="2761371"/>
            </a:xfrm>
            <a:custGeom>
              <a:avLst/>
              <a:gdLst/>
              <a:ahLst/>
              <a:cxnLst/>
              <a:rect l="l" t="t" r="r" b="b"/>
              <a:pathLst>
                <a:path w="2761371" h="2761371">
                  <a:moveTo>
                    <a:pt x="0" y="0"/>
                  </a:moveTo>
                  <a:lnTo>
                    <a:pt x="2761371" y="0"/>
                  </a:lnTo>
                  <a:lnTo>
                    <a:pt x="2761371" y="2761371"/>
                  </a:lnTo>
                  <a:lnTo>
                    <a:pt x="0" y="2761371"/>
                  </a:lnTo>
                  <a:lnTo>
                    <a:pt x="0" y="0"/>
                  </a:lnTo>
                  <a:close/>
                </a:path>
              </a:pathLst>
            </a:custGeom>
            <a:blipFill>
              <a:blip>
                <a:alphaModFix amt="34000"/>
                <a:extLst>
                  <a:ext uri="{96DAC541-7B7A-43D3-8B79-37D633B846F1}">
                    <asvg:svgBlip xmlns:asvg="http://schemas.microsoft.com/office/drawing/2016/SVG/main" r:embed="rId4"/>
                  </a:ext>
                </a:extLst>
              </a:blip>
              <a:stretch>
                <a:fillRect/>
              </a:stretch>
            </a:blipFill>
          </p:spPr>
        </p:sp>
        <p:grpSp>
          <p:nvGrpSpPr>
            <p:cNvPr id="38" name="Group 38"/>
            <p:cNvGrpSpPr/>
            <p:nvPr/>
          </p:nvGrpSpPr>
          <p:grpSpPr>
            <a:xfrm>
              <a:off x="160577" y="164216"/>
              <a:ext cx="2761371" cy="2761371"/>
              <a:chOff x="0" y="0"/>
              <a:chExt cx="13716000" cy="13716000"/>
            </a:xfrm>
          </p:grpSpPr>
          <p:sp>
            <p:nvSpPr>
              <p:cNvPr id="39" name="Freeform 39"/>
              <p:cNvSpPr/>
              <p:nvPr/>
            </p:nvSpPr>
            <p:spPr>
              <a:xfrm>
                <a:off x="0" y="0"/>
                <a:ext cx="13716000" cy="13716000"/>
              </a:xfrm>
              <a:custGeom>
                <a:avLst/>
                <a:gdLst/>
                <a:ahLst/>
                <a:cxnLst/>
                <a:rect l="l" t="t" r="r" b="b"/>
                <a:pathLst>
                  <a:path w="13716000" h="13716000">
                    <a:moveTo>
                      <a:pt x="6858000" y="0"/>
                    </a:moveTo>
                    <a:cubicBezTo>
                      <a:pt x="3070431" y="0"/>
                      <a:pt x="0" y="3070431"/>
                      <a:pt x="0" y="6858000"/>
                    </a:cubicBezTo>
                    <a:cubicBezTo>
                      <a:pt x="0" y="10645569"/>
                      <a:pt x="3070431" y="13716000"/>
                      <a:pt x="6858000" y="13716000"/>
                    </a:cubicBezTo>
                    <a:cubicBezTo>
                      <a:pt x="10645569" y="13716000"/>
                      <a:pt x="13716000" y="10645569"/>
                      <a:pt x="13716000" y="6858000"/>
                    </a:cubicBezTo>
                    <a:cubicBezTo>
                      <a:pt x="13716000" y="3070431"/>
                      <a:pt x="10645569" y="0"/>
                      <a:pt x="6858000" y="0"/>
                    </a:cubicBezTo>
                    <a:close/>
                  </a:path>
                </a:pathLst>
              </a:custGeom>
              <a:blipFill>
                <a:blip r:embed="rId5">
                  <a:alphaModFix amt="18999"/>
                </a:blip>
                <a:stretch>
                  <a:fillRect l="-38888" r="-38888"/>
                </a:stretch>
              </a:blipFill>
            </p:spPr>
          </p:sp>
        </p:grpSp>
        <p:sp>
          <p:nvSpPr>
            <p:cNvPr id="40" name="Freeform 40"/>
            <p:cNvSpPr/>
            <p:nvPr/>
          </p:nvSpPr>
          <p:spPr>
            <a:xfrm>
              <a:off x="0" y="0"/>
              <a:ext cx="3091044" cy="3091044"/>
            </a:xfrm>
            <a:custGeom>
              <a:avLst/>
              <a:gdLst/>
              <a:ahLst/>
              <a:cxnLst/>
              <a:rect l="l" t="t" r="r" b="b"/>
              <a:pathLst>
                <a:path w="3091044" h="3091044">
                  <a:moveTo>
                    <a:pt x="0" y="0"/>
                  </a:moveTo>
                  <a:lnTo>
                    <a:pt x="3091044" y="0"/>
                  </a:lnTo>
                  <a:lnTo>
                    <a:pt x="3091044" y="3091044"/>
                  </a:lnTo>
                  <a:lnTo>
                    <a:pt x="0" y="3091044"/>
                  </a:lnTo>
                  <a:lnTo>
                    <a:pt x="0" y="0"/>
                  </a:lnTo>
                  <a:close/>
                </a:path>
              </a:pathLst>
            </a:custGeom>
            <a:blipFill>
              <a:blip r:embed="rId6">
                <a:alphaModFix amt="85000"/>
              </a:blip>
              <a:stretch>
                <a:fillRect/>
              </a:stretch>
            </a:blipFill>
          </p:spPr>
        </p:sp>
        <p:grpSp>
          <p:nvGrpSpPr>
            <p:cNvPr id="41" name="Group 41"/>
            <p:cNvGrpSpPr/>
            <p:nvPr/>
          </p:nvGrpSpPr>
          <p:grpSpPr>
            <a:xfrm>
              <a:off x="266253" y="266253"/>
              <a:ext cx="2558538" cy="2558538"/>
              <a:chOff x="0" y="0"/>
              <a:chExt cx="13716000" cy="13716000"/>
            </a:xfrm>
          </p:grpSpPr>
          <p:sp>
            <p:nvSpPr>
              <p:cNvPr id="42" name="Freeform 42"/>
              <p:cNvSpPr/>
              <p:nvPr/>
            </p:nvSpPr>
            <p:spPr>
              <a:xfrm>
                <a:off x="0" y="0"/>
                <a:ext cx="13716000" cy="13716000"/>
              </a:xfrm>
              <a:custGeom>
                <a:avLst/>
                <a:gdLst/>
                <a:ahLst/>
                <a:cxnLst/>
                <a:rect l="l" t="t" r="r" b="b"/>
                <a:pathLst>
                  <a:path w="13716000" h="13716000">
                    <a:moveTo>
                      <a:pt x="6858000" y="0"/>
                    </a:moveTo>
                    <a:cubicBezTo>
                      <a:pt x="3070431" y="0"/>
                      <a:pt x="0" y="3070431"/>
                      <a:pt x="0" y="6858000"/>
                    </a:cubicBezTo>
                    <a:cubicBezTo>
                      <a:pt x="0" y="10645569"/>
                      <a:pt x="3070431" y="13716000"/>
                      <a:pt x="6858000" y="13716000"/>
                    </a:cubicBezTo>
                    <a:cubicBezTo>
                      <a:pt x="10645569" y="13716000"/>
                      <a:pt x="13716000" y="10645569"/>
                      <a:pt x="13716000" y="6858000"/>
                    </a:cubicBezTo>
                    <a:cubicBezTo>
                      <a:pt x="13716000" y="3070431"/>
                      <a:pt x="10645569" y="0"/>
                      <a:pt x="6858000" y="0"/>
                    </a:cubicBezTo>
                    <a:close/>
                  </a:path>
                </a:pathLst>
              </a:custGeom>
              <a:blipFill>
                <a:blip r:embed="rId7"/>
                <a:stretch>
                  <a:fillRect l="-17246" t="-9867" r="-16081" b="-15986"/>
                </a:stretch>
              </a:blipFill>
            </p:spPr>
          </p:sp>
        </p:grpSp>
      </p:grpSp>
      <p:sp>
        <p:nvSpPr>
          <p:cNvPr id="63" name="Freeform 63"/>
          <p:cNvSpPr/>
          <p:nvPr/>
        </p:nvSpPr>
        <p:spPr>
          <a:xfrm>
            <a:off x="5973305" y="1321557"/>
            <a:ext cx="6335699" cy="3136283"/>
          </a:xfrm>
          <a:custGeom>
            <a:avLst/>
            <a:gdLst/>
            <a:ahLst/>
            <a:cxnLst/>
            <a:rect l="l" t="t" r="r" b="b"/>
            <a:pathLst>
              <a:path w="6335699" h="3136283">
                <a:moveTo>
                  <a:pt x="0" y="0"/>
                </a:moveTo>
                <a:lnTo>
                  <a:pt x="6335699" y="0"/>
                </a:lnTo>
                <a:lnTo>
                  <a:pt x="6335699" y="3136283"/>
                </a:lnTo>
                <a:lnTo>
                  <a:pt x="0" y="3136283"/>
                </a:lnTo>
                <a:lnTo>
                  <a:pt x="0" y="0"/>
                </a:lnTo>
                <a:close/>
              </a:path>
            </a:pathLst>
          </a:custGeom>
          <a:blipFill>
            <a:blip>
              <a:alphaModFix amt="50000"/>
              <a:extLst>
                <a:ext uri="{96DAC541-7B7A-43D3-8B79-37D633B846F1}">
                  <asvg:svgBlip xmlns:asvg="http://schemas.microsoft.com/office/drawing/2016/SVG/main" r:embed="rId8"/>
                </a:ext>
              </a:extLst>
            </a:blip>
            <a:stretch>
              <a:fillRect t="-102012"/>
            </a:stretch>
          </a:blipFill>
        </p:spPr>
      </p:sp>
      <p:grpSp>
        <p:nvGrpSpPr>
          <p:cNvPr id="72" name="Group 72"/>
          <p:cNvGrpSpPr/>
          <p:nvPr/>
        </p:nvGrpSpPr>
        <p:grpSpPr>
          <a:xfrm>
            <a:off x="4791516" y="7661808"/>
            <a:ext cx="3871788" cy="743192"/>
            <a:chOff x="0" y="0"/>
            <a:chExt cx="5162385" cy="990922"/>
          </a:xfrm>
        </p:grpSpPr>
        <p:grpSp>
          <p:nvGrpSpPr>
            <p:cNvPr id="73" name="Group 73"/>
            <p:cNvGrpSpPr/>
            <p:nvPr/>
          </p:nvGrpSpPr>
          <p:grpSpPr>
            <a:xfrm>
              <a:off x="0" y="0"/>
              <a:ext cx="5162385" cy="990922"/>
              <a:chOff x="0" y="0"/>
              <a:chExt cx="752266" cy="144398"/>
            </a:xfrm>
          </p:grpSpPr>
          <p:sp>
            <p:nvSpPr>
              <p:cNvPr id="74" name="Freeform 74"/>
              <p:cNvSpPr/>
              <p:nvPr/>
            </p:nvSpPr>
            <p:spPr>
              <a:xfrm>
                <a:off x="0" y="0"/>
                <a:ext cx="752266" cy="144398"/>
              </a:xfrm>
              <a:custGeom>
                <a:avLst/>
                <a:gdLst/>
                <a:ahLst/>
                <a:cxnLst/>
                <a:rect l="l" t="t" r="r" b="b"/>
                <a:pathLst>
                  <a:path w="752266" h="144398">
                    <a:moveTo>
                      <a:pt x="0" y="0"/>
                    </a:moveTo>
                    <a:lnTo>
                      <a:pt x="752266" y="0"/>
                    </a:lnTo>
                    <a:lnTo>
                      <a:pt x="752266" y="144398"/>
                    </a:lnTo>
                    <a:lnTo>
                      <a:pt x="0" y="144398"/>
                    </a:lnTo>
                    <a:close/>
                  </a:path>
                </a:pathLst>
              </a:custGeom>
              <a:gradFill rotWithShape="1">
                <a:gsLst>
                  <a:gs pos="0">
                    <a:srgbClr val="BB7F0B">
                      <a:alpha val="100000"/>
                    </a:srgbClr>
                  </a:gs>
                  <a:gs pos="50000">
                    <a:srgbClr val="F1AB23">
                      <a:alpha val="100000"/>
                    </a:srgbClr>
                  </a:gs>
                  <a:gs pos="100000">
                    <a:srgbClr val="BB7F0B">
                      <a:alpha val="100000"/>
                    </a:srgbClr>
                  </a:gs>
                </a:gsLst>
                <a:path path="circle">
                  <a:fillToRect r="100000" b="100000"/>
                </a:path>
                <a:tileRect l="-100000" t="-100000"/>
              </a:gradFill>
            </p:spPr>
            <p:txBody>
              <a:bodyPr/>
              <a:lstStyle/>
              <a:p>
                <a:endParaRPr lang="fr-FR" dirty="0"/>
              </a:p>
            </p:txBody>
          </p:sp>
        </p:grpSp>
        <p:sp>
          <p:nvSpPr>
            <p:cNvPr id="75" name="TextBox 75"/>
            <p:cNvSpPr txBox="1"/>
            <p:nvPr/>
          </p:nvSpPr>
          <p:spPr>
            <a:xfrm>
              <a:off x="0" y="129358"/>
              <a:ext cx="5162385" cy="677311"/>
            </a:xfrm>
            <a:prstGeom prst="rect">
              <a:avLst/>
            </a:prstGeom>
          </p:spPr>
          <p:txBody>
            <a:bodyPr lIns="0" tIns="0" rIns="0" bIns="0" rtlCol="0" anchor="t">
              <a:spAutoFit/>
            </a:bodyPr>
            <a:lstStyle/>
            <a:p>
              <a:pPr algn="ctr">
                <a:lnSpc>
                  <a:spcPts val="2125"/>
                </a:lnSpc>
              </a:pPr>
              <a:r>
                <a:rPr lang="en-US" sz="1417" b="1" spc="70" dirty="0">
                  <a:solidFill>
                    <a:srgbClr val="FFFFFF"/>
                  </a:solidFill>
                  <a:latin typeface="Faustina Bold"/>
                  <a:ea typeface="Faustina Bold"/>
                  <a:cs typeface="Faustina Bold"/>
                  <a:sym typeface="Faustina Bold"/>
                </a:rPr>
                <a:t>LIÊN ĐOÀN VOVINAM -</a:t>
              </a:r>
            </a:p>
            <a:p>
              <a:pPr algn="ctr">
                <a:lnSpc>
                  <a:spcPts val="2125"/>
                </a:lnSpc>
                <a:spcBef>
                  <a:spcPct val="0"/>
                </a:spcBef>
              </a:pPr>
              <a:r>
                <a:rPr lang="en-US" sz="1417" b="1" spc="70" dirty="0">
                  <a:solidFill>
                    <a:srgbClr val="FFFFFF"/>
                  </a:solidFill>
                  <a:latin typeface="Faustina Bold"/>
                  <a:ea typeface="Faustina Bold"/>
                  <a:cs typeface="Faustina Bold"/>
                  <a:sym typeface="Faustina Bold"/>
                </a:rPr>
                <a:t>VIỆT VÕ ĐẠO PHÁP</a:t>
              </a:r>
            </a:p>
          </p:txBody>
        </p:sp>
      </p:grpSp>
      <p:sp>
        <p:nvSpPr>
          <p:cNvPr id="76" name="AutoShape 76"/>
          <p:cNvSpPr/>
          <p:nvPr/>
        </p:nvSpPr>
        <p:spPr>
          <a:xfrm>
            <a:off x="-887299" y="8643658"/>
            <a:ext cx="19759790"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77" name="TextBox 77"/>
          <p:cNvSpPr txBox="1"/>
          <p:nvPr/>
        </p:nvSpPr>
        <p:spPr>
          <a:xfrm>
            <a:off x="17259300" y="9247187"/>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FFFFFF"/>
                </a:solidFill>
                <a:latin typeface="Noto Sans"/>
                <a:ea typeface="Noto Sans"/>
                <a:cs typeface="Noto Sans"/>
                <a:sym typeface="Noto Sans"/>
              </a:rPr>
              <a:t>8</a:t>
            </a:r>
          </a:p>
        </p:txBody>
      </p:sp>
      <p:sp>
        <p:nvSpPr>
          <p:cNvPr id="78" name="TextBox 78"/>
          <p:cNvSpPr txBox="1"/>
          <p:nvPr/>
        </p:nvSpPr>
        <p:spPr>
          <a:xfrm>
            <a:off x="10300325" y="9210675"/>
            <a:ext cx="6139691"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pic>
        <p:nvPicPr>
          <p:cNvPr id="81" name="Image 80">
            <a:extLst>
              <a:ext uri="{FF2B5EF4-FFF2-40B4-BE49-F238E27FC236}">
                <a16:creationId xmlns:a16="http://schemas.microsoft.com/office/drawing/2014/main" id="{FF08AB20-00E7-CBB6-4DBF-04A43834259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84989" y="5142107"/>
            <a:ext cx="1646733" cy="2280608"/>
          </a:xfrm>
          <a:prstGeom prst="rect">
            <a:avLst/>
          </a:prstGeom>
        </p:spPr>
      </p:pic>
      <p:grpSp>
        <p:nvGrpSpPr>
          <p:cNvPr id="6" name="Group 41">
            <a:extLst>
              <a:ext uri="{FF2B5EF4-FFF2-40B4-BE49-F238E27FC236}">
                <a16:creationId xmlns:a16="http://schemas.microsoft.com/office/drawing/2014/main" id="{488ED9A4-F1AB-E0F5-870E-48A0745DF2E1}"/>
              </a:ext>
            </a:extLst>
          </p:cNvPr>
          <p:cNvGrpSpPr/>
          <p:nvPr/>
        </p:nvGrpSpPr>
        <p:grpSpPr>
          <a:xfrm>
            <a:off x="404997" y="5235111"/>
            <a:ext cx="4167500" cy="566093"/>
            <a:chOff x="0" y="0"/>
            <a:chExt cx="5556666" cy="754790"/>
          </a:xfrm>
        </p:grpSpPr>
        <p:grpSp>
          <p:nvGrpSpPr>
            <p:cNvPr id="7" name="Group 42">
              <a:extLst>
                <a:ext uri="{FF2B5EF4-FFF2-40B4-BE49-F238E27FC236}">
                  <a16:creationId xmlns:a16="http://schemas.microsoft.com/office/drawing/2014/main" id="{B24A96B5-F2BF-D671-C057-3955F1358BE7}"/>
                </a:ext>
              </a:extLst>
            </p:cNvPr>
            <p:cNvGrpSpPr/>
            <p:nvPr/>
          </p:nvGrpSpPr>
          <p:grpSpPr>
            <a:xfrm>
              <a:off x="0" y="0"/>
              <a:ext cx="5556666" cy="754790"/>
              <a:chOff x="0" y="0"/>
              <a:chExt cx="809721" cy="109989"/>
            </a:xfrm>
          </p:grpSpPr>
          <p:sp>
            <p:nvSpPr>
              <p:cNvPr id="31" name="Freeform 43">
                <a:extLst>
                  <a:ext uri="{FF2B5EF4-FFF2-40B4-BE49-F238E27FC236}">
                    <a16:creationId xmlns:a16="http://schemas.microsoft.com/office/drawing/2014/main" id="{0792ECFA-8D9F-0D44-2834-6DE674DF1E1A}"/>
                  </a:ext>
                </a:extLst>
              </p:cNvPr>
              <p:cNvSpPr/>
              <p:nvPr/>
            </p:nvSpPr>
            <p:spPr>
              <a:xfrm>
                <a:off x="0" y="0"/>
                <a:ext cx="809721" cy="109989"/>
              </a:xfrm>
              <a:custGeom>
                <a:avLst/>
                <a:gdLst/>
                <a:ahLst/>
                <a:cxnLst/>
                <a:rect l="l" t="t" r="r" b="b"/>
                <a:pathLst>
                  <a:path w="809721" h="109989">
                    <a:moveTo>
                      <a:pt x="0" y="0"/>
                    </a:moveTo>
                    <a:lnTo>
                      <a:pt x="809721" y="0"/>
                    </a:lnTo>
                    <a:lnTo>
                      <a:pt x="809721" y="109989"/>
                    </a:lnTo>
                    <a:lnTo>
                      <a:pt x="0" y="109989"/>
                    </a:lnTo>
                    <a:close/>
                  </a:path>
                </a:pathLst>
              </a:custGeom>
              <a:gradFill rotWithShape="1">
                <a:gsLst>
                  <a:gs pos="0">
                    <a:srgbClr val="BB7F0B">
                      <a:alpha val="100000"/>
                    </a:srgbClr>
                  </a:gs>
                  <a:gs pos="50000">
                    <a:srgbClr val="F1AB23">
                      <a:alpha val="100000"/>
                    </a:srgbClr>
                  </a:gs>
                  <a:gs pos="100000">
                    <a:srgbClr val="BB7F0B">
                      <a:alpha val="100000"/>
                    </a:srgbClr>
                  </a:gs>
                </a:gsLst>
                <a:path path="circle">
                  <a:fillToRect r="100000" b="100000"/>
                </a:path>
                <a:tileRect l="-100000" t="-100000"/>
              </a:gradFill>
            </p:spPr>
          </p:sp>
        </p:grpSp>
        <p:sp>
          <p:nvSpPr>
            <p:cNvPr id="8" name="TextBox 44">
              <a:extLst>
                <a:ext uri="{FF2B5EF4-FFF2-40B4-BE49-F238E27FC236}">
                  <a16:creationId xmlns:a16="http://schemas.microsoft.com/office/drawing/2014/main" id="{7546B261-0E1B-6672-5775-485A0FC32E76}"/>
                </a:ext>
              </a:extLst>
            </p:cNvPr>
            <p:cNvSpPr txBox="1"/>
            <p:nvPr/>
          </p:nvSpPr>
          <p:spPr>
            <a:xfrm>
              <a:off x="187039" y="197490"/>
              <a:ext cx="5182589" cy="321711"/>
            </a:xfrm>
            <a:prstGeom prst="rect">
              <a:avLst/>
            </a:prstGeom>
          </p:spPr>
          <p:txBody>
            <a:bodyPr lIns="0" tIns="0" rIns="0" bIns="0" rtlCol="0" anchor="t">
              <a:spAutoFit/>
            </a:bodyPr>
            <a:lstStyle/>
            <a:p>
              <a:pPr algn="ctr">
                <a:lnSpc>
                  <a:spcPts val="2125"/>
                </a:lnSpc>
                <a:spcBef>
                  <a:spcPct val="0"/>
                </a:spcBef>
              </a:pPr>
              <a:r>
                <a:rPr lang="en-US" sz="1417" b="1" spc="70" dirty="0">
                  <a:solidFill>
                    <a:srgbClr val="FFFFFF"/>
                  </a:solidFill>
                  <a:latin typeface="Faustina Bold"/>
                  <a:ea typeface="Faustina Bold"/>
                  <a:cs typeface="Faustina Bold"/>
                  <a:sym typeface="Faustina Bold"/>
                </a:rPr>
                <a:t>CHÍNH QUYỀN THÀNH PHỐ GUARDA</a:t>
              </a:r>
            </a:p>
          </p:txBody>
        </p:sp>
      </p:grpSp>
      <p:pic>
        <p:nvPicPr>
          <p:cNvPr id="32" name="Image 31">
            <a:extLst>
              <a:ext uri="{FF2B5EF4-FFF2-40B4-BE49-F238E27FC236}">
                <a16:creationId xmlns:a16="http://schemas.microsoft.com/office/drawing/2014/main" id="{19B3D466-B193-F35C-D920-F2B70BA7101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24310" y="2392657"/>
            <a:ext cx="2411093" cy="2605929"/>
          </a:xfrm>
          <a:prstGeom prst="rect">
            <a:avLst/>
          </a:prstGeom>
        </p:spPr>
      </p:pic>
      <p:grpSp>
        <p:nvGrpSpPr>
          <p:cNvPr id="33" name="Group 59">
            <a:extLst>
              <a:ext uri="{FF2B5EF4-FFF2-40B4-BE49-F238E27FC236}">
                <a16:creationId xmlns:a16="http://schemas.microsoft.com/office/drawing/2014/main" id="{60D630C6-57C1-F814-4B5F-EB08AEE1C7F9}"/>
              </a:ext>
            </a:extLst>
          </p:cNvPr>
          <p:cNvGrpSpPr/>
          <p:nvPr/>
        </p:nvGrpSpPr>
        <p:grpSpPr>
          <a:xfrm>
            <a:off x="10072413" y="5030041"/>
            <a:ext cx="2342940" cy="2178432"/>
            <a:chOff x="0" y="0"/>
            <a:chExt cx="812800" cy="812800"/>
          </a:xfrm>
        </p:grpSpPr>
        <p:sp>
          <p:nvSpPr>
            <p:cNvPr id="34" name="Freeform 60">
              <a:extLst>
                <a:ext uri="{FF2B5EF4-FFF2-40B4-BE49-F238E27FC236}">
                  <a16:creationId xmlns:a16="http://schemas.microsoft.com/office/drawing/2014/main" id="{1FB3DA47-3E0F-B04D-FE78-FF1D34045E3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1"/>
              <a:stretch>
                <a:fillRect l="-142191" t="-13889" r="-127310" b="-93955"/>
              </a:stretch>
            </a:blipFill>
            <a:ln w="38100" cap="sq">
              <a:gradFill>
                <a:gsLst>
                  <a:gs pos="0">
                    <a:srgbClr val="C8A365">
                      <a:alpha val="100000"/>
                    </a:srgbClr>
                  </a:gs>
                  <a:gs pos="33333">
                    <a:srgbClr val="E1CB96">
                      <a:alpha val="100000"/>
                    </a:srgbClr>
                  </a:gs>
                  <a:gs pos="66667">
                    <a:srgbClr val="F4E3BA">
                      <a:alpha val="100000"/>
                    </a:srgbClr>
                  </a:gs>
                  <a:gs pos="100000">
                    <a:srgbClr val="F4E3BA">
                      <a:alpha val="100000"/>
                    </a:srgbClr>
                  </a:gs>
                </a:gsLst>
                <a:path path="circle">
                  <a:fillToRect r="100000" b="100000"/>
                </a:path>
                <a:tileRect l="-100000" t="-100000"/>
              </a:gradFill>
              <a:prstDash val="solid"/>
              <a:miter/>
            </a:ln>
          </p:spPr>
        </p:sp>
      </p:grpSp>
      <p:grpSp>
        <p:nvGrpSpPr>
          <p:cNvPr id="43" name="Group 61">
            <a:extLst>
              <a:ext uri="{FF2B5EF4-FFF2-40B4-BE49-F238E27FC236}">
                <a16:creationId xmlns:a16="http://schemas.microsoft.com/office/drawing/2014/main" id="{0A00674F-BAF5-6C44-FD8A-B85A6CF3DF9F}"/>
              </a:ext>
            </a:extLst>
          </p:cNvPr>
          <p:cNvGrpSpPr/>
          <p:nvPr/>
        </p:nvGrpSpPr>
        <p:grpSpPr>
          <a:xfrm>
            <a:off x="9307989" y="7593591"/>
            <a:ext cx="3871788" cy="743194"/>
            <a:chOff x="0" y="-76283"/>
            <a:chExt cx="6115627" cy="831073"/>
          </a:xfrm>
        </p:grpSpPr>
        <p:grpSp>
          <p:nvGrpSpPr>
            <p:cNvPr id="44" name="Group 62">
              <a:extLst>
                <a:ext uri="{FF2B5EF4-FFF2-40B4-BE49-F238E27FC236}">
                  <a16:creationId xmlns:a16="http://schemas.microsoft.com/office/drawing/2014/main" id="{14A8AFEF-0716-8E9B-9DA8-FA6E9E5A0EFB}"/>
                </a:ext>
              </a:extLst>
            </p:cNvPr>
            <p:cNvGrpSpPr/>
            <p:nvPr/>
          </p:nvGrpSpPr>
          <p:grpSpPr>
            <a:xfrm>
              <a:off x="0" y="-76283"/>
              <a:ext cx="6115627" cy="831073"/>
              <a:chOff x="0" y="-11116"/>
              <a:chExt cx="891173" cy="121105"/>
            </a:xfrm>
          </p:grpSpPr>
          <p:sp>
            <p:nvSpPr>
              <p:cNvPr id="46" name="Freeform 63">
                <a:extLst>
                  <a:ext uri="{FF2B5EF4-FFF2-40B4-BE49-F238E27FC236}">
                    <a16:creationId xmlns:a16="http://schemas.microsoft.com/office/drawing/2014/main" id="{9DCB1D2B-CA92-0573-45D4-1B7435E292C9}"/>
                  </a:ext>
                </a:extLst>
              </p:cNvPr>
              <p:cNvSpPr/>
              <p:nvPr/>
            </p:nvSpPr>
            <p:spPr>
              <a:xfrm>
                <a:off x="0" y="-11116"/>
                <a:ext cx="891173" cy="121105"/>
              </a:xfrm>
              <a:custGeom>
                <a:avLst/>
                <a:gdLst/>
                <a:ahLst/>
                <a:cxnLst/>
                <a:rect l="l" t="t" r="r" b="b"/>
                <a:pathLst>
                  <a:path w="891173" h="109989">
                    <a:moveTo>
                      <a:pt x="0" y="0"/>
                    </a:moveTo>
                    <a:lnTo>
                      <a:pt x="891173" y="0"/>
                    </a:lnTo>
                    <a:lnTo>
                      <a:pt x="891173" y="109989"/>
                    </a:lnTo>
                    <a:lnTo>
                      <a:pt x="0" y="109989"/>
                    </a:lnTo>
                    <a:close/>
                  </a:path>
                </a:pathLst>
              </a:custGeom>
              <a:gradFill rotWithShape="1">
                <a:gsLst>
                  <a:gs pos="0">
                    <a:srgbClr val="BB7F0B">
                      <a:alpha val="100000"/>
                    </a:srgbClr>
                  </a:gs>
                  <a:gs pos="50000">
                    <a:srgbClr val="F1AB23">
                      <a:alpha val="100000"/>
                    </a:srgbClr>
                  </a:gs>
                  <a:gs pos="100000">
                    <a:srgbClr val="BB7F0B">
                      <a:alpha val="100000"/>
                    </a:srgbClr>
                  </a:gs>
                </a:gsLst>
                <a:path path="circle">
                  <a:fillToRect r="100000" b="100000"/>
                </a:path>
                <a:tileRect l="-100000" t="-100000"/>
              </a:gradFill>
            </p:spPr>
          </p:sp>
        </p:grpSp>
        <p:sp>
          <p:nvSpPr>
            <p:cNvPr id="45" name="TextBox 64">
              <a:extLst>
                <a:ext uri="{FF2B5EF4-FFF2-40B4-BE49-F238E27FC236}">
                  <a16:creationId xmlns:a16="http://schemas.microsoft.com/office/drawing/2014/main" id="{0F97D42A-9029-70DC-ABD8-918991275F25}"/>
                </a:ext>
              </a:extLst>
            </p:cNvPr>
            <p:cNvSpPr txBox="1"/>
            <p:nvPr/>
          </p:nvSpPr>
          <p:spPr>
            <a:xfrm>
              <a:off x="205853" y="40992"/>
              <a:ext cx="5703919" cy="568669"/>
            </a:xfrm>
            <a:prstGeom prst="rect">
              <a:avLst/>
            </a:prstGeom>
          </p:spPr>
          <p:txBody>
            <a:bodyPr lIns="0" tIns="0" rIns="0" bIns="0" rtlCol="0" anchor="t">
              <a:spAutoFit/>
            </a:bodyPr>
            <a:lstStyle/>
            <a:p>
              <a:pPr algn="ctr">
                <a:lnSpc>
                  <a:spcPts val="2125"/>
                </a:lnSpc>
                <a:spcBef>
                  <a:spcPct val="0"/>
                </a:spcBef>
              </a:pPr>
              <a:r>
                <a:rPr lang="en-US" sz="1417" b="1" spc="70" dirty="0">
                  <a:solidFill>
                    <a:srgbClr val="FFFFFF"/>
                  </a:solidFill>
                  <a:latin typeface="Faustina Bold"/>
                  <a:ea typeface="Faustina Bold"/>
                  <a:cs typeface="Faustina Bold"/>
                  <a:sym typeface="Faustina Bold"/>
                </a:rPr>
                <a:t>HIỆP HỘI HỮU NGHỊ </a:t>
              </a:r>
            </a:p>
            <a:p>
              <a:pPr algn="ctr">
                <a:lnSpc>
                  <a:spcPts val="2125"/>
                </a:lnSpc>
                <a:spcBef>
                  <a:spcPct val="0"/>
                </a:spcBef>
              </a:pPr>
              <a:r>
                <a:rPr lang="en-US" sz="1417" b="1" spc="70" dirty="0">
                  <a:solidFill>
                    <a:srgbClr val="FFFFFF"/>
                  </a:solidFill>
                  <a:latin typeface="Faustina Bold"/>
                  <a:ea typeface="Faustina Bold"/>
                  <a:cs typeface="Faustina Bold"/>
                  <a:sym typeface="Faustina Bold"/>
                </a:rPr>
                <a:t>BỒ ĐÀO NHA – VIỆT NAM</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0" y="-573779"/>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23000"/>
            </a:blip>
            <a:stretch>
              <a:fillRect/>
            </a:stretch>
          </a:blipFill>
        </p:spPr>
      </p:sp>
      <p:grpSp>
        <p:nvGrpSpPr>
          <p:cNvPr id="3" name="Group 3"/>
          <p:cNvGrpSpPr/>
          <p:nvPr/>
        </p:nvGrpSpPr>
        <p:grpSpPr>
          <a:xfrm>
            <a:off x="15201900" y="-43516"/>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D1C38">
                    <a:alpha val="0"/>
                  </a:srgbClr>
                </a:gs>
                <a:gs pos="100000">
                  <a:srgbClr val="061F40">
                    <a:alpha val="15000"/>
                  </a:srgbClr>
                </a:gs>
              </a:gsLst>
              <a:lin ang="0"/>
            </a:gradFill>
          </p:spPr>
        </p:sp>
        <p:sp>
          <p:nvSpPr>
            <p:cNvPr id="5" name="TextBox 5"/>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5400" y="575527"/>
            <a:ext cx="18288000" cy="10243484"/>
            <a:chOff x="0" y="0"/>
            <a:chExt cx="4816593" cy="2697872"/>
          </a:xfrm>
        </p:grpSpPr>
        <p:sp>
          <p:nvSpPr>
            <p:cNvPr id="7" name="Freeform 7"/>
            <p:cNvSpPr/>
            <p:nvPr/>
          </p:nvSpPr>
          <p:spPr>
            <a:xfrm>
              <a:off x="0" y="0"/>
              <a:ext cx="4816592" cy="2697873"/>
            </a:xfrm>
            <a:custGeom>
              <a:avLst/>
              <a:gdLst/>
              <a:ahLst/>
              <a:cxnLst/>
              <a:rect l="l" t="t" r="r" b="b"/>
              <a:pathLst>
                <a:path w="4816592" h="2697873">
                  <a:moveTo>
                    <a:pt x="0" y="0"/>
                  </a:moveTo>
                  <a:lnTo>
                    <a:pt x="4816592" y="0"/>
                  </a:lnTo>
                  <a:lnTo>
                    <a:pt x="4816592" y="2697873"/>
                  </a:lnTo>
                  <a:lnTo>
                    <a:pt x="0" y="2697873"/>
                  </a:lnTo>
                  <a:close/>
                </a:path>
              </a:pathLst>
            </a:custGeom>
            <a:gradFill rotWithShape="1">
              <a:gsLst>
                <a:gs pos="0">
                  <a:srgbClr val="040B28">
                    <a:alpha val="0"/>
                  </a:srgbClr>
                </a:gs>
                <a:gs pos="100000">
                  <a:srgbClr val="030A27">
                    <a:alpha val="51000"/>
                  </a:srgbClr>
                </a:gs>
              </a:gsLst>
              <a:lin ang="5400000"/>
            </a:gradFill>
          </p:spPr>
        </p:sp>
        <p:sp>
          <p:nvSpPr>
            <p:cNvPr id="8" name="TextBox 8"/>
            <p:cNvSpPr txBox="1"/>
            <p:nvPr/>
          </p:nvSpPr>
          <p:spPr>
            <a:xfrm>
              <a:off x="0" y="-38100"/>
              <a:ext cx="4816593" cy="2735972"/>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379968" y="0"/>
            <a:ext cx="3086100" cy="10287000"/>
            <a:chOff x="0" y="0"/>
            <a:chExt cx="812800" cy="2709333"/>
          </a:xfrm>
        </p:grpSpPr>
        <p:sp>
          <p:nvSpPr>
            <p:cNvPr id="10" name="Freeform 10"/>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61F40">
                    <a:alpha val="100000"/>
                  </a:srgbClr>
                </a:gs>
                <a:gs pos="100000">
                  <a:srgbClr val="0D1C38">
                    <a:alpha val="0"/>
                  </a:srgbClr>
                </a:gs>
              </a:gsLst>
              <a:lin ang="0"/>
            </a:gradFill>
          </p:spPr>
        </p:sp>
        <p:sp>
          <p:nvSpPr>
            <p:cNvPr id="11" name="TextBox 11"/>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3"/>
            <a:stretch>
              <a:fillRect/>
            </a:stretch>
          </a:blipFill>
        </p:spPr>
      </p:sp>
      <p:sp>
        <p:nvSpPr>
          <p:cNvPr id="13" name="AutoShape 13"/>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4" name="TextBox 14"/>
          <p:cNvSpPr txBox="1"/>
          <p:nvPr/>
        </p:nvSpPr>
        <p:spPr>
          <a:xfrm>
            <a:off x="1576736" y="1740868"/>
            <a:ext cx="9302272" cy="956310"/>
          </a:xfrm>
          <a:prstGeom prst="rect">
            <a:avLst/>
          </a:prstGeom>
        </p:spPr>
        <p:txBody>
          <a:bodyPr lIns="0" tIns="0" rIns="0" bIns="0" rtlCol="0" anchor="t">
            <a:spAutoFit/>
          </a:bodyPr>
          <a:lstStyle/>
          <a:p>
            <a:pPr algn="just">
              <a:lnSpc>
                <a:spcPts val="3960"/>
              </a:lnSpc>
            </a:pPr>
            <a:r>
              <a:rPr lang="en-US" sz="2200" b="1" spc="110">
                <a:solidFill>
                  <a:srgbClr val="F0E4BA"/>
                </a:solidFill>
                <a:latin typeface="Faustina Bold"/>
                <a:ea typeface="Faustina Bold"/>
                <a:cs typeface="Faustina Bold"/>
                <a:sym typeface="Faustina Bold"/>
              </a:rPr>
              <a:t>Về mặt nhận diện:</a:t>
            </a:r>
            <a:r>
              <a:rPr lang="en-US" sz="2200" spc="110">
                <a:solidFill>
                  <a:srgbClr val="F0E4BA"/>
                </a:solidFill>
                <a:latin typeface="Faustina"/>
                <a:ea typeface="Faustina"/>
                <a:cs typeface="Faustina"/>
                <a:sym typeface="Faustina"/>
              </a:rPr>
              <a:t> Thương hiệu của doanh nghiệp sẽ được lan tỏa toàn diện trên các kênh truyền thông đa quốc gia. </a:t>
            </a:r>
          </a:p>
        </p:txBody>
      </p:sp>
      <p:sp>
        <p:nvSpPr>
          <p:cNvPr id="17" name="TextBox 17"/>
          <p:cNvSpPr txBox="1"/>
          <p:nvPr/>
        </p:nvSpPr>
        <p:spPr>
          <a:xfrm>
            <a:off x="1565594" y="2791726"/>
            <a:ext cx="9442810" cy="1451610"/>
          </a:xfrm>
          <a:prstGeom prst="rect">
            <a:avLst/>
          </a:prstGeom>
        </p:spPr>
        <p:txBody>
          <a:bodyPr lIns="0" tIns="0" rIns="0" bIns="0" rtlCol="0" anchor="t">
            <a:spAutoFit/>
          </a:bodyPr>
          <a:lstStyle/>
          <a:p>
            <a:pPr marL="474981" lvl="1" indent="-237491" algn="just">
              <a:lnSpc>
                <a:spcPts val="3960"/>
              </a:lnSpc>
              <a:buFont typeface="Arial"/>
              <a:buChar char="•"/>
            </a:pPr>
            <a:r>
              <a:rPr lang="en-US" sz="2200" spc="110">
                <a:solidFill>
                  <a:srgbClr val="F0E4BA"/>
                </a:solidFill>
                <a:latin typeface="Faustina"/>
                <a:ea typeface="Faustina"/>
                <a:cs typeface="Faustina"/>
                <a:sym typeface="Faustina"/>
              </a:rPr>
              <a:t>Logo của đơn vị được cam kết xuất hiện trang trọng tại các vị trí ưu tiên cao nhất như backdrop chính, toàn bộ ấn phẩm và các báo cáo chính thức gửi đến các cơ quan chức năng. </a:t>
            </a:r>
          </a:p>
        </p:txBody>
      </p:sp>
      <p:sp>
        <p:nvSpPr>
          <p:cNvPr id="18" name="TextBox 18"/>
          <p:cNvSpPr txBox="1"/>
          <p:nvPr/>
        </p:nvSpPr>
        <p:spPr>
          <a:xfrm>
            <a:off x="1694990" y="6378842"/>
            <a:ext cx="9065764" cy="1451610"/>
          </a:xfrm>
          <a:prstGeom prst="rect">
            <a:avLst/>
          </a:prstGeom>
        </p:spPr>
        <p:txBody>
          <a:bodyPr lIns="0" tIns="0" rIns="0" bIns="0" rtlCol="0" anchor="t">
            <a:spAutoFit/>
          </a:bodyPr>
          <a:lstStyle/>
          <a:p>
            <a:pPr algn="just">
              <a:lnSpc>
                <a:spcPts val="3960"/>
              </a:lnSpc>
            </a:pPr>
            <a:r>
              <a:rPr lang="en-US" sz="2200" b="1" spc="110">
                <a:solidFill>
                  <a:srgbClr val="F0E4BA"/>
                </a:solidFill>
                <a:latin typeface="Faustina Bold"/>
                <a:ea typeface="Faustina Bold"/>
                <a:cs typeface="Faustina Bold"/>
                <a:sym typeface="Faustina Bold"/>
              </a:rPr>
              <a:t>Về mặt kết nối và mở rộng quốc tế: </a:t>
            </a:r>
            <a:r>
              <a:rPr lang="en-US" sz="2200" spc="110">
                <a:solidFill>
                  <a:srgbClr val="F0E4BA"/>
                </a:solidFill>
                <a:latin typeface="Faustina"/>
                <a:ea typeface="Faustina"/>
                <a:cs typeface="Faustina"/>
                <a:sym typeface="Faustina"/>
              </a:rPr>
              <a:t>Nhà tài trợ sẽ có cơ hội kết nối với các doanh nghiệp và trao đổi trực tiếp với các chính khách, lãnh đạo thành phố Guarda cùng các đối tác chiến lược của chương trình.</a:t>
            </a:r>
          </a:p>
        </p:txBody>
      </p:sp>
      <p:sp>
        <p:nvSpPr>
          <p:cNvPr id="19" name="TextBox 19"/>
          <p:cNvSpPr txBox="1"/>
          <p:nvPr/>
        </p:nvSpPr>
        <p:spPr>
          <a:xfrm>
            <a:off x="1565594" y="4790422"/>
            <a:ext cx="9442810" cy="1451610"/>
          </a:xfrm>
          <a:prstGeom prst="rect">
            <a:avLst/>
          </a:prstGeom>
        </p:spPr>
        <p:txBody>
          <a:bodyPr lIns="0" tIns="0" rIns="0" bIns="0" rtlCol="0" anchor="t">
            <a:spAutoFit/>
          </a:bodyPr>
          <a:lstStyle/>
          <a:p>
            <a:pPr marL="474981" lvl="1" indent="-237491" algn="l">
              <a:lnSpc>
                <a:spcPts val="3960"/>
              </a:lnSpc>
              <a:buFont typeface="Arial"/>
              <a:buChar char="•"/>
            </a:pPr>
            <a:r>
              <a:rPr lang="en-US" sz="2200" spc="110">
                <a:solidFill>
                  <a:srgbClr val="F0E4BA"/>
                </a:solidFill>
                <a:latin typeface="Faustina"/>
                <a:ea typeface="Faustina"/>
                <a:cs typeface="Faustina"/>
                <a:sym typeface="Faustina"/>
              </a:rPr>
              <a:t>Tối ưu hóa khả năng tiếp cận công chúng thông qua quầy trưng bày riêng tại các sảnh lớn và tham gia phỏng vấn độc quyền với cơ quan báo chí quốc tế.</a:t>
            </a:r>
          </a:p>
        </p:txBody>
      </p:sp>
      <p:sp>
        <p:nvSpPr>
          <p:cNvPr id="20" name="AutoShape 20"/>
          <p:cNvSpPr/>
          <p:nvPr/>
        </p:nvSpPr>
        <p:spPr>
          <a:xfrm flipH="1" flipV="1">
            <a:off x="1211494" y="2148151"/>
            <a:ext cx="0" cy="4610758"/>
          </a:xfrm>
          <a:prstGeom prst="line">
            <a:avLst/>
          </a:prstGeom>
          <a:ln w="9525" cap="flat">
            <a:solidFill>
              <a:srgbClr val="F0E4BA"/>
            </a:solidFill>
            <a:prstDash val="solid"/>
            <a:headEnd type="none" w="sm" len="sm"/>
            <a:tailEnd type="none" w="sm" len="sm"/>
          </a:ln>
        </p:spPr>
      </p:sp>
      <p:grpSp>
        <p:nvGrpSpPr>
          <p:cNvPr id="21" name="Group 21"/>
          <p:cNvGrpSpPr/>
          <p:nvPr/>
        </p:nvGrpSpPr>
        <p:grpSpPr>
          <a:xfrm>
            <a:off x="1074527" y="1874218"/>
            <a:ext cx="273933" cy="273933"/>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23" name="TextBox 23"/>
            <p:cNvSpPr txBox="1"/>
            <p:nvPr/>
          </p:nvSpPr>
          <p:spPr>
            <a:xfrm>
              <a:off x="76200" y="38100"/>
              <a:ext cx="660400" cy="698500"/>
            </a:xfrm>
            <a:prstGeom prst="rect">
              <a:avLst/>
            </a:prstGeom>
          </p:spPr>
          <p:txBody>
            <a:bodyPr lIns="68652" tIns="68652" rIns="68652" bIns="68652" rtlCol="0" anchor="ctr"/>
            <a:lstStyle/>
            <a:p>
              <a:pPr algn="ctr">
                <a:lnSpc>
                  <a:spcPts val="2660"/>
                </a:lnSpc>
              </a:pPr>
              <a:endParaRPr/>
            </a:p>
          </p:txBody>
        </p:sp>
      </p:grpSp>
      <p:grpSp>
        <p:nvGrpSpPr>
          <p:cNvPr id="24" name="Group 24"/>
          <p:cNvGrpSpPr/>
          <p:nvPr/>
        </p:nvGrpSpPr>
        <p:grpSpPr>
          <a:xfrm>
            <a:off x="1074527" y="6512192"/>
            <a:ext cx="273933" cy="273933"/>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26" name="TextBox 26"/>
            <p:cNvSpPr txBox="1"/>
            <p:nvPr/>
          </p:nvSpPr>
          <p:spPr>
            <a:xfrm>
              <a:off x="76200" y="38100"/>
              <a:ext cx="660400" cy="698500"/>
            </a:xfrm>
            <a:prstGeom prst="rect">
              <a:avLst/>
            </a:prstGeom>
          </p:spPr>
          <p:txBody>
            <a:bodyPr lIns="68652" tIns="68652" rIns="68652" bIns="68652" rtlCol="0" anchor="ctr"/>
            <a:lstStyle/>
            <a:p>
              <a:pPr algn="ctr">
                <a:lnSpc>
                  <a:spcPts val="2660"/>
                </a:lnSpc>
              </a:pPr>
              <a:endParaRPr/>
            </a:p>
          </p:txBody>
        </p:sp>
      </p:grpSp>
      <p:sp>
        <p:nvSpPr>
          <p:cNvPr id="27" name="TextBox 27"/>
          <p:cNvSpPr txBox="1"/>
          <p:nvPr/>
        </p:nvSpPr>
        <p:spPr>
          <a:xfrm>
            <a:off x="3775867" y="190759"/>
            <a:ext cx="10736265" cy="1064260"/>
          </a:xfrm>
          <a:prstGeom prst="rect">
            <a:avLst/>
          </a:prstGeom>
        </p:spPr>
        <p:txBody>
          <a:bodyPr lIns="0" tIns="0" rIns="0" bIns="0" rtlCol="0" anchor="t">
            <a:spAutoFit/>
          </a:bodyPr>
          <a:lstStyle/>
          <a:p>
            <a:pPr marL="0" lvl="0" indent="0" algn="ctr">
              <a:lnSpc>
                <a:spcPts val="8645"/>
              </a:lnSpc>
            </a:pPr>
            <a:r>
              <a:rPr lang="en-US" sz="6500" spc="312">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latin typeface="Playfair Display 2"/>
                <a:ea typeface="Playfair Display 2"/>
                <a:cs typeface="Playfair Display 2"/>
                <a:sym typeface="Playfair Display 2"/>
              </a:rPr>
              <a:t>QUYỀN LỢI TỪ DỰ ÁN</a:t>
            </a:r>
          </a:p>
        </p:txBody>
      </p:sp>
      <p:sp>
        <p:nvSpPr>
          <p:cNvPr id="28" name="AutoShape 28"/>
          <p:cNvSpPr/>
          <p:nvPr/>
        </p:nvSpPr>
        <p:spPr>
          <a:xfrm>
            <a:off x="-887299" y="8643658"/>
            <a:ext cx="19759790"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29" name="TextBox 29"/>
          <p:cNvSpPr txBox="1"/>
          <p:nvPr/>
        </p:nvSpPr>
        <p:spPr>
          <a:xfrm>
            <a:off x="10300326" y="9210675"/>
            <a:ext cx="6311274"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30" name="TextBox 30"/>
          <p:cNvSpPr txBox="1"/>
          <p:nvPr/>
        </p:nvSpPr>
        <p:spPr>
          <a:xfrm>
            <a:off x="732057" y="9148483"/>
            <a:ext cx="8261379" cy="562990"/>
          </a:xfrm>
          <a:prstGeom prst="rect">
            <a:avLst/>
          </a:prstGeom>
        </p:spPr>
        <p:txBody>
          <a:bodyPr lIns="0" tIns="0" rIns="0" bIns="0" rtlCol="0" anchor="t">
            <a:spAutoFit/>
          </a:bodyPr>
          <a:lstStyle/>
          <a:p>
            <a:pPr marL="0" lvl="0" indent="0" algn="l">
              <a:lnSpc>
                <a:spcPts val="4522"/>
              </a:lnSpc>
            </a:pPr>
            <a:r>
              <a:rPr lang="en-US" sz="3400" spc="163">
                <a:gradFill>
                  <a:gsLst>
                    <a:gs pos="0">
                      <a:srgbClr val="C8A365">
                        <a:alpha val="100000"/>
                      </a:srgbClr>
                    </a:gs>
                    <a:gs pos="33333">
                      <a:srgbClr val="E1CB96">
                        <a:alpha val="100000"/>
                      </a:srgbClr>
                    </a:gs>
                    <a:gs pos="66667">
                      <a:srgbClr val="F4E3BA">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ĐỐI VỚI ĐỐI TÁC TÀI TRỢ</a:t>
            </a:r>
          </a:p>
        </p:txBody>
      </p:sp>
      <p:pic>
        <p:nvPicPr>
          <p:cNvPr id="32" name="Image 31">
            <a:extLst>
              <a:ext uri="{FF2B5EF4-FFF2-40B4-BE49-F238E27FC236}">
                <a16:creationId xmlns:a16="http://schemas.microsoft.com/office/drawing/2014/main" id="{864F2977-45F8-7CE1-FA1A-62F374E84F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43728" y="2326203"/>
            <a:ext cx="5001492" cy="501215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0" y="-573779"/>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23000"/>
            </a:blip>
            <a:stretch>
              <a:fillRect/>
            </a:stretch>
          </a:blipFill>
        </p:spPr>
      </p:sp>
      <p:grpSp>
        <p:nvGrpSpPr>
          <p:cNvPr id="3" name="Group 3"/>
          <p:cNvGrpSpPr/>
          <p:nvPr/>
        </p:nvGrpSpPr>
        <p:grpSpPr>
          <a:xfrm>
            <a:off x="15201900" y="-43516"/>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D1C38">
                    <a:alpha val="0"/>
                  </a:srgbClr>
                </a:gs>
                <a:gs pos="100000">
                  <a:srgbClr val="061F40">
                    <a:alpha val="15000"/>
                  </a:srgbClr>
                </a:gs>
              </a:gsLst>
              <a:lin ang="0"/>
            </a:gradFill>
          </p:spPr>
        </p:sp>
        <p:sp>
          <p:nvSpPr>
            <p:cNvPr id="5" name="TextBox 5"/>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43516"/>
            <a:ext cx="18288000" cy="10243484"/>
            <a:chOff x="0" y="0"/>
            <a:chExt cx="4816593" cy="2697872"/>
          </a:xfrm>
        </p:grpSpPr>
        <p:sp>
          <p:nvSpPr>
            <p:cNvPr id="7" name="Freeform 7"/>
            <p:cNvSpPr/>
            <p:nvPr/>
          </p:nvSpPr>
          <p:spPr>
            <a:xfrm>
              <a:off x="0" y="0"/>
              <a:ext cx="4816592" cy="2697873"/>
            </a:xfrm>
            <a:custGeom>
              <a:avLst/>
              <a:gdLst/>
              <a:ahLst/>
              <a:cxnLst/>
              <a:rect l="l" t="t" r="r" b="b"/>
              <a:pathLst>
                <a:path w="4816592" h="2697873">
                  <a:moveTo>
                    <a:pt x="0" y="0"/>
                  </a:moveTo>
                  <a:lnTo>
                    <a:pt x="4816592" y="0"/>
                  </a:lnTo>
                  <a:lnTo>
                    <a:pt x="4816592" y="2697873"/>
                  </a:lnTo>
                  <a:lnTo>
                    <a:pt x="0" y="2697873"/>
                  </a:lnTo>
                  <a:close/>
                </a:path>
              </a:pathLst>
            </a:custGeom>
            <a:gradFill rotWithShape="1">
              <a:gsLst>
                <a:gs pos="0">
                  <a:srgbClr val="040B28">
                    <a:alpha val="0"/>
                  </a:srgbClr>
                </a:gs>
                <a:gs pos="100000">
                  <a:srgbClr val="030A27">
                    <a:alpha val="51000"/>
                  </a:srgbClr>
                </a:gs>
              </a:gsLst>
              <a:lin ang="5400000"/>
            </a:gradFill>
          </p:spPr>
        </p:sp>
        <p:sp>
          <p:nvSpPr>
            <p:cNvPr id="8" name="TextBox 8"/>
            <p:cNvSpPr txBox="1"/>
            <p:nvPr/>
          </p:nvSpPr>
          <p:spPr>
            <a:xfrm>
              <a:off x="0" y="-38100"/>
              <a:ext cx="4816593" cy="2735972"/>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379968" y="0"/>
            <a:ext cx="3086100" cy="10287000"/>
            <a:chOff x="0" y="0"/>
            <a:chExt cx="812800" cy="2709333"/>
          </a:xfrm>
        </p:grpSpPr>
        <p:sp>
          <p:nvSpPr>
            <p:cNvPr id="10" name="Freeform 10"/>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61F40">
                    <a:alpha val="100000"/>
                  </a:srgbClr>
                </a:gs>
                <a:gs pos="100000">
                  <a:srgbClr val="0D1C38">
                    <a:alpha val="0"/>
                  </a:srgbClr>
                </a:gs>
              </a:gsLst>
              <a:lin ang="0"/>
            </a:gradFill>
          </p:spPr>
        </p:sp>
        <p:sp>
          <p:nvSpPr>
            <p:cNvPr id="11" name="TextBox 11"/>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3"/>
            <a:stretch>
              <a:fillRect/>
            </a:stretch>
          </a:blipFill>
        </p:spPr>
      </p:sp>
      <p:sp>
        <p:nvSpPr>
          <p:cNvPr id="13" name="AutoShape 13"/>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4" name="TextBox 14"/>
          <p:cNvSpPr txBox="1"/>
          <p:nvPr/>
        </p:nvSpPr>
        <p:spPr>
          <a:xfrm>
            <a:off x="2112051" y="151932"/>
            <a:ext cx="14063897" cy="1064261"/>
          </a:xfrm>
          <a:prstGeom prst="rect">
            <a:avLst/>
          </a:prstGeom>
        </p:spPr>
        <p:txBody>
          <a:bodyPr lIns="0" tIns="0" rIns="0" bIns="0" rtlCol="0" anchor="t">
            <a:spAutoFit/>
          </a:bodyPr>
          <a:lstStyle/>
          <a:p>
            <a:pPr marL="0" lvl="0" indent="0" algn="ctr">
              <a:lnSpc>
                <a:spcPts val="8644"/>
              </a:lnSpc>
            </a:pPr>
            <a:r>
              <a:rPr lang="en-US" sz="6499" spc="311">
                <a:gradFill>
                  <a:gsLst>
                    <a:gs pos="0">
                      <a:srgbClr val="C8A365">
                        <a:alpha val="100000"/>
                      </a:srgbClr>
                    </a:gs>
                    <a:gs pos="33333">
                      <a:srgbClr val="E1CB96">
                        <a:alpha val="100000"/>
                      </a:srgbClr>
                    </a:gs>
                    <a:gs pos="66667">
                      <a:srgbClr val="F4E3BA">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DỰ TRÙ KINH PHÍ</a:t>
            </a:r>
          </a:p>
        </p:txBody>
      </p:sp>
      <p:graphicFrame>
        <p:nvGraphicFramePr>
          <p:cNvPr id="15" name="Table 15"/>
          <p:cNvGraphicFramePr>
            <a:graphicFrameLocks noGrp="1"/>
          </p:cNvGraphicFramePr>
          <p:nvPr/>
        </p:nvGraphicFramePr>
        <p:xfrm>
          <a:off x="1782995" y="1321557"/>
          <a:ext cx="14722009" cy="8356603"/>
        </p:xfrm>
        <a:graphic>
          <a:graphicData uri="http://schemas.openxmlformats.org/drawingml/2006/table">
            <a:tbl>
              <a:tblPr/>
              <a:tblGrid>
                <a:gridCol w="4919916">
                  <a:extLst>
                    <a:ext uri="{9D8B030D-6E8A-4147-A177-3AD203B41FA5}">
                      <a16:colId xmlns:a16="http://schemas.microsoft.com/office/drawing/2014/main" val="20000"/>
                    </a:ext>
                  </a:extLst>
                </a:gridCol>
                <a:gridCol w="7818099">
                  <a:extLst>
                    <a:ext uri="{9D8B030D-6E8A-4147-A177-3AD203B41FA5}">
                      <a16:colId xmlns:a16="http://schemas.microsoft.com/office/drawing/2014/main" val="20001"/>
                    </a:ext>
                  </a:extLst>
                </a:gridCol>
                <a:gridCol w="1983994">
                  <a:extLst>
                    <a:ext uri="{9D8B030D-6E8A-4147-A177-3AD203B41FA5}">
                      <a16:colId xmlns:a16="http://schemas.microsoft.com/office/drawing/2014/main" val="20002"/>
                    </a:ext>
                  </a:extLst>
                </a:gridCol>
              </a:tblGrid>
              <a:tr h="477884">
                <a:tc>
                  <a:txBody>
                    <a:bodyPr/>
                    <a:lstStyle/>
                    <a:p>
                      <a:pPr algn="ctr">
                        <a:lnSpc>
                          <a:spcPts val="2208"/>
                        </a:lnSpc>
                        <a:defRPr/>
                      </a:pPr>
                      <a:r>
                        <a:rPr lang="en-US" sz="1600">
                          <a:solidFill>
                            <a:srgbClr val="F8EAD2"/>
                          </a:solidFill>
                          <a:latin typeface="Faustina"/>
                          <a:ea typeface="Faustina"/>
                          <a:cs typeface="Faustina"/>
                          <a:sym typeface="Faustina"/>
                        </a:rPr>
                        <a:t>Hạng mục chính</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Chi tiết hạng mục</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Tổng (€)</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extLst>
                  <a:ext uri="{0D108BD9-81ED-4DB2-BD59-A6C34878D82A}">
                    <a16:rowId xmlns:a16="http://schemas.microsoft.com/office/drawing/2014/main" val="10000"/>
                  </a:ext>
                </a:extLst>
              </a:tr>
              <a:tr h="477884">
                <a:tc rowSpan="3">
                  <a:txBody>
                    <a:bodyPr/>
                    <a:lstStyle/>
                    <a:p>
                      <a:pPr algn="ctr">
                        <a:lnSpc>
                          <a:spcPts val="2208"/>
                        </a:lnSpc>
                        <a:defRPr/>
                      </a:pPr>
                      <a:r>
                        <a:rPr lang="en-US" sz="1600">
                          <a:solidFill>
                            <a:srgbClr val="F8EAD2"/>
                          </a:solidFill>
                          <a:latin typeface="Faustina"/>
                          <a:ea typeface="Faustina"/>
                          <a:cs typeface="Faustina"/>
                          <a:sym typeface="Faustina"/>
                        </a:rPr>
                        <a:t>1. Vận chuyển &amp; Di chuyển</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Vé máy bay quốc tế (Võ sĩ, Nghệ nhân, BTC)</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rowSpan="3">
                  <a:txBody>
                    <a:bodyPr/>
                    <a:lstStyle/>
                    <a:p>
                      <a:pPr algn="ctr">
                        <a:lnSpc>
                          <a:spcPts val="2208"/>
                        </a:lnSpc>
                        <a:defRPr/>
                      </a:pPr>
                      <a:r>
                        <a:rPr lang="en-US" sz="1600">
                          <a:solidFill>
                            <a:srgbClr val="F8EAD2"/>
                          </a:solidFill>
                          <a:latin typeface="Faustina"/>
                          <a:ea typeface="Faustina"/>
                          <a:cs typeface="Faustina"/>
                          <a:sym typeface="Faustina"/>
                        </a:rPr>
                        <a:t>14.500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1"/>
                  </a:ext>
                </a:extLst>
              </a:tr>
              <a:tr h="477884">
                <a:tc vMerge="1">
                  <a:txBody>
                    <a:bodyPr/>
                    <a:lstStyle/>
                    <a:p>
                      <a:pPr algn="ctr">
                        <a:lnSpc>
                          <a:spcPts val="2208"/>
                        </a:lnSpc>
                        <a:defRPr/>
                      </a:pPr>
                      <a:r>
                        <a:rPr lang="en-US" sz="1600">
                          <a:solidFill>
                            <a:srgbClr val="F8EAD2"/>
                          </a:solidFill>
                          <a:latin typeface="Faustina"/>
                          <a:ea typeface="Faustina"/>
                          <a:cs typeface="Faustina"/>
                          <a:sym typeface="Faustina"/>
                        </a:rPr>
                        <a:t>1. Vận chuyển &amp; Di chuyển</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Vận chuyển binh khí, đạo cụ, sản phẩm trưng bày</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vMerge="1">
                  <a:txBody>
                    <a:bodyPr/>
                    <a:lstStyle/>
                    <a:p>
                      <a:pPr algn="ctr">
                        <a:lnSpc>
                          <a:spcPts val="2208"/>
                        </a:lnSpc>
                        <a:defRPr/>
                      </a:pPr>
                      <a:r>
                        <a:rPr lang="en-US" sz="1600">
                          <a:solidFill>
                            <a:srgbClr val="F8EAD2"/>
                          </a:solidFill>
                          <a:latin typeface="Faustina"/>
                          <a:ea typeface="Faustina"/>
                          <a:cs typeface="Faustina"/>
                          <a:sym typeface="Faustina"/>
                        </a:rPr>
                        <a:t>14.500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2"/>
                  </a:ext>
                </a:extLst>
              </a:tr>
              <a:tr h="499345">
                <a:tc vMerge="1">
                  <a:txBody>
                    <a:bodyPr/>
                    <a:lstStyle/>
                    <a:p>
                      <a:pPr algn="ctr">
                        <a:lnSpc>
                          <a:spcPts val="2208"/>
                        </a:lnSpc>
                        <a:defRPr/>
                      </a:pPr>
                      <a:r>
                        <a:rPr lang="en-US" sz="1600">
                          <a:solidFill>
                            <a:srgbClr val="F8EAD2"/>
                          </a:solidFill>
                          <a:latin typeface="Faustina"/>
                          <a:ea typeface="Faustina"/>
                          <a:cs typeface="Faustina"/>
                          <a:sym typeface="Faustina"/>
                        </a:rPr>
                        <a:t>1. Vận chuyển &amp; Di chuyển</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Chi phí Visa, bảo hiểm và thủ tục hành chính</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vMerge="1">
                  <a:txBody>
                    <a:bodyPr/>
                    <a:lstStyle/>
                    <a:p>
                      <a:pPr algn="ctr">
                        <a:lnSpc>
                          <a:spcPts val="2208"/>
                        </a:lnSpc>
                        <a:defRPr/>
                      </a:pPr>
                      <a:r>
                        <a:rPr lang="en-US" sz="1600">
                          <a:solidFill>
                            <a:srgbClr val="F8EAD2"/>
                          </a:solidFill>
                          <a:latin typeface="Faustina"/>
                          <a:ea typeface="Faustina"/>
                          <a:cs typeface="Faustina"/>
                          <a:sym typeface="Faustina"/>
                        </a:rPr>
                        <a:t>14.500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3"/>
                  </a:ext>
                </a:extLst>
              </a:tr>
              <a:tr h="513770">
                <a:tc rowSpan="2">
                  <a:txBody>
                    <a:bodyPr/>
                    <a:lstStyle/>
                    <a:p>
                      <a:pPr algn="ctr">
                        <a:lnSpc>
                          <a:spcPts val="2208"/>
                        </a:lnSpc>
                        <a:defRPr/>
                      </a:pPr>
                      <a:r>
                        <a:rPr lang="en-US" sz="1600">
                          <a:solidFill>
                            <a:srgbClr val="F8EAD2"/>
                          </a:solidFill>
                          <a:latin typeface="Faustina"/>
                          <a:ea typeface="Faustina"/>
                          <a:cs typeface="Faustina"/>
                          <a:sym typeface="Faustina"/>
                        </a:rPr>
                        <a:t>2. Lưu trú &amp; Ẩm thực</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Ăn uống (40 người x 5 ngày x 60 €)</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rowSpan="2">
                  <a:txBody>
                    <a:bodyPr/>
                    <a:lstStyle/>
                    <a:p>
                      <a:pPr algn="ctr">
                        <a:lnSpc>
                          <a:spcPts val="2208"/>
                        </a:lnSpc>
                        <a:defRPr/>
                      </a:pPr>
                      <a:r>
                        <a:rPr lang="en-US" sz="1600">
                          <a:solidFill>
                            <a:srgbClr val="F8EAD2"/>
                          </a:solidFill>
                          <a:latin typeface="Faustina"/>
                          <a:ea typeface="Faustina"/>
                          <a:cs typeface="Faustina"/>
                          <a:sym typeface="Faustina"/>
                        </a:rPr>
                        <a:t>20.000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4"/>
                  </a:ext>
                </a:extLst>
              </a:tr>
              <a:tr h="477884">
                <a:tc vMerge="1">
                  <a:txBody>
                    <a:bodyPr/>
                    <a:lstStyle/>
                    <a:p>
                      <a:pPr algn="ctr">
                        <a:lnSpc>
                          <a:spcPts val="2208"/>
                        </a:lnSpc>
                        <a:defRPr/>
                      </a:pPr>
                      <a:r>
                        <a:rPr lang="en-US" sz="1600">
                          <a:solidFill>
                            <a:srgbClr val="F8EAD2"/>
                          </a:solidFill>
                          <a:latin typeface="Faustina"/>
                          <a:ea typeface="Faustina"/>
                          <a:cs typeface="Faustina"/>
                          <a:sym typeface="Faustina"/>
                        </a:rPr>
                        <a:t>2. Lưu trú &amp; Ẩm thực</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Hậu cần sự kiện, nước uống, tiệc nhẹ kết nối</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vMerge="1">
                  <a:txBody>
                    <a:bodyPr/>
                    <a:lstStyle/>
                    <a:p>
                      <a:pPr algn="ctr">
                        <a:lnSpc>
                          <a:spcPts val="2208"/>
                        </a:lnSpc>
                        <a:defRPr/>
                      </a:pPr>
                      <a:r>
                        <a:rPr lang="en-US" sz="1600">
                          <a:solidFill>
                            <a:srgbClr val="F8EAD2"/>
                          </a:solidFill>
                          <a:latin typeface="Faustina"/>
                          <a:ea typeface="Faustina"/>
                          <a:cs typeface="Faustina"/>
                          <a:sym typeface="Faustina"/>
                        </a:rPr>
                        <a:t>20.000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5"/>
                  </a:ext>
                </a:extLst>
              </a:tr>
              <a:tr h="503160">
                <a:tc rowSpan="4">
                  <a:txBody>
                    <a:bodyPr/>
                    <a:lstStyle/>
                    <a:p>
                      <a:pPr algn="ctr">
                        <a:lnSpc>
                          <a:spcPts val="2208"/>
                        </a:lnSpc>
                        <a:defRPr/>
                      </a:pPr>
                      <a:r>
                        <a:rPr lang="en-US" sz="1600">
                          <a:solidFill>
                            <a:srgbClr val="F8EAD2"/>
                          </a:solidFill>
                          <a:latin typeface="Faustina"/>
                          <a:ea typeface="Faustina"/>
                          <a:cs typeface="Faustina"/>
                          <a:sym typeface="Faustina"/>
                        </a:rPr>
                        <a:t>3. Không gian Văn hóa</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Khu ẩm thực Việt - Bồ (Thiết kế không gian, thuê đầu bếp)</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rowSpan="4">
                  <a:txBody>
                    <a:bodyPr/>
                    <a:lstStyle/>
                    <a:p>
                      <a:pPr algn="ctr">
                        <a:lnSpc>
                          <a:spcPts val="2208"/>
                        </a:lnSpc>
                        <a:defRPr/>
                      </a:pPr>
                      <a:r>
                        <a:rPr lang="en-US" sz="1600">
                          <a:solidFill>
                            <a:srgbClr val="F8EAD2"/>
                          </a:solidFill>
                          <a:latin typeface="Faustina"/>
                          <a:ea typeface="Faustina"/>
                          <a:cs typeface="Faustina"/>
                          <a:sym typeface="Faustina"/>
                        </a:rPr>
                        <a:t>15.500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6"/>
                  </a:ext>
                </a:extLst>
              </a:tr>
              <a:tr h="477884">
                <a:tc vMerge="1">
                  <a:txBody>
                    <a:bodyPr/>
                    <a:lstStyle/>
                    <a:p>
                      <a:pPr algn="ctr">
                        <a:lnSpc>
                          <a:spcPts val="2208"/>
                        </a:lnSpc>
                        <a:defRPr/>
                      </a:pPr>
                      <a:r>
                        <a:rPr lang="en-US" sz="1600">
                          <a:solidFill>
                            <a:srgbClr val="F8EAD2"/>
                          </a:solidFill>
                          <a:latin typeface="Faustina"/>
                          <a:ea typeface="Faustina"/>
                          <a:cs typeface="Faustina"/>
                          <a:sym typeface="Faustina"/>
                        </a:rPr>
                        <a:t>3. Không gian Văn hóa</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Sân khấu biểu diễn Vovinam &amp; Thảm chuyên dụng</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vMerge="1">
                  <a:txBody>
                    <a:bodyPr/>
                    <a:lstStyle/>
                    <a:p>
                      <a:pPr algn="ctr">
                        <a:lnSpc>
                          <a:spcPts val="2208"/>
                        </a:lnSpc>
                        <a:defRPr/>
                      </a:pPr>
                      <a:r>
                        <a:rPr lang="en-US" sz="1600">
                          <a:solidFill>
                            <a:srgbClr val="F8EAD2"/>
                          </a:solidFill>
                          <a:latin typeface="Faustina"/>
                          <a:ea typeface="Faustina"/>
                          <a:cs typeface="Faustina"/>
                          <a:sym typeface="Faustina"/>
                        </a:rPr>
                        <a:t>15.500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7"/>
                  </a:ext>
                </a:extLst>
              </a:tr>
              <a:tr h="477884">
                <a:tc vMerge="1">
                  <a:txBody>
                    <a:bodyPr/>
                    <a:lstStyle/>
                    <a:p>
                      <a:pPr algn="ctr">
                        <a:lnSpc>
                          <a:spcPts val="2208"/>
                        </a:lnSpc>
                        <a:defRPr/>
                      </a:pPr>
                      <a:r>
                        <a:rPr lang="en-US" sz="1600">
                          <a:solidFill>
                            <a:srgbClr val="F8EAD2"/>
                          </a:solidFill>
                          <a:latin typeface="Faustina"/>
                          <a:ea typeface="Faustina"/>
                          <a:cs typeface="Faustina"/>
                          <a:sym typeface="Faustina"/>
                        </a:rPr>
                        <a:t>3. Không gian Văn hóa</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Khu trải nghiệm Áo dài &amp; Thủ công mỹ nghệ</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vMerge="1">
                  <a:txBody>
                    <a:bodyPr/>
                    <a:lstStyle/>
                    <a:p>
                      <a:pPr algn="ctr">
                        <a:lnSpc>
                          <a:spcPts val="2208"/>
                        </a:lnSpc>
                        <a:defRPr/>
                      </a:pPr>
                      <a:r>
                        <a:rPr lang="en-US" sz="1600">
                          <a:solidFill>
                            <a:srgbClr val="F8EAD2"/>
                          </a:solidFill>
                          <a:latin typeface="Faustina"/>
                          <a:ea typeface="Faustina"/>
                          <a:cs typeface="Faustina"/>
                          <a:sym typeface="Faustina"/>
                        </a:rPr>
                        <a:t>15.500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8"/>
                  </a:ext>
                </a:extLst>
              </a:tr>
              <a:tr h="477884">
                <a:tc vMerge="1">
                  <a:txBody>
                    <a:bodyPr/>
                    <a:lstStyle/>
                    <a:p>
                      <a:pPr algn="ctr">
                        <a:lnSpc>
                          <a:spcPts val="2208"/>
                        </a:lnSpc>
                        <a:defRPr/>
                      </a:pPr>
                      <a:r>
                        <a:rPr lang="en-US" sz="1600">
                          <a:solidFill>
                            <a:srgbClr val="F8EAD2"/>
                          </a:solidFill>
                          <a:latin typeface="Faustina"/>
                          <a:ea typeface="Faustina"/>
                          <a:cs typeface="Faustina"/>
                          <a:sym typeface="Faustina"/>
                        </a:rPr>
                        <a:t>3. Không gian Văn hóa</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Khu Thư pháp &amp; Trò chơi dân gian Việt - Bồ</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vMerge="1">
                  <a:txBody>
                    <a:bodyPr/>
                    <a:lstStyle/>
                    <a:p>
                      <a:pPr algn="ctr">
                        <a:lnSpc>
                          <a:spcPts val="2208"/>
                        </a:lnSpc>
                        <a:defRPr/>
                      </a:pPr>
                      <a:r>
                        <a:rPr lang="en-US" sz="1600">
                          <a:solidFill>
                            <a:srgbClr val="F8EAD2"/>
                          </a:solidFill>
                          <a:latin typeface="Faustina"/>
                          <a:ea typeface="Faustina"/>
                          <a:cs typeface="Faustina"/>
                          <a:sym typeface="Faustina"/>
                        </a:rPr>
                        <a:t>15.500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09"/>
                  </a:ext>
                </a:extLst>
              </a:tr>
              <a:tr h="547394">
                <a:tc rowSpan="2">
                  <a:txBody>
                    <a:bodyPr/>
                    <a:lstStyle/>
                    <a:p>
                      <a:pPr algn="ctr">
                        <a:lnSpc>
                          <a:spcPts val="2208"/>
                        </a:lnSpc>
                        <a:defRPr/>
                      </a:pPr>
                      <a:r>
                        <a:rPr lang="en-US" sz="1600">
                          <a:solidFill>
                            <a:srgbClr val="F8EAD2"/>
                          </a:solidFill>
                          <a:latin typeface="Faustina"/>
                          <a:ea typeface="Faustina"/>
                          <a:cs typeface="Faustina"/>
                          <a:sym typeface="Faustina"/>
                        </a:rPr>
                        <a:t>4. Di sản &amp; Ấn phẩm</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Quà tặng &amp; Đồ lưu niệm </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rowSpan="2">
                  <a:txBody>
                    <a:bodyPr/>
                    <a:lstStyle/>
                    <a:p>
                      <a:pPr algn="ctr">
                        <a:lnSpc>
                          <a:spcPts val="2208"/>
                        </a:lnSpc>
                        <a:defRPr/>
                      </a:pPr>
                      <a:r>
                        <a:rPr lang="en-US" sz="1600">
                          <a:solidFill>
                            <a:srgbClr val="F8EAD2"/>
                          </a:solidFill>
                          <a:latin typeface="Faustina"/>
                          <a:ea typeface="Faustina"/>
                          <a:cs typeface="Faustina"/>
                          <a:sym typeface="Faustina"/>
                        </a:rPr>
                        <a:t>3.500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10"/>
                  </a:ext>
                </a:extLst>
              </a:tr>
              <a:tr h="477884">
                <a:tc vMerge="1">
                  <a:txBody>
                    <a:bodyPr/>
                    <a:lstStyle/>
                    <a:p>
                      <a:pPr algn="ctr">
                        <a:lnSpc>
                          <a:spcPts val="2208"/>
                        </a:lnSpc>
                        <a:defRPr/>
                      </a:pPr>
                      <a:r>
                        <a:rPr lang="en-US" sz="1600">
                          <a:solidFill>
                            <a:srgbClr val="F8EAD2"/>
                          </a:solidFill>
                          <a:latin typeface="Faustina"/>
                          <a:ea typeface="Faustina"/>
                          <a:cs typeface="Faustina"/>
                          <a:sym typeface="Faustina"/>
                        </a:rPr>
                        <a:t>4. Di sản &amp; Ấn phẩm</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Biên soạn, in ấn tài liệu học thuật song ngữ</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vMerge="1">
                  <a:txBody>
                    <a:bodyPr/>
                    <a:lstStyle/>
                    <a:p>
                      <a:pPr algn="ctr">
                        <a:lnSpc>
                          <a:spcPts val="2208"/>
                        </a:lnSpc>
                        <a:defRPr/>
                      </a:pPr>
                      <a:r>
                        <a:rPr lang="en-US" sz="1600">
                          <a:solidFill>
                            <a:srgbClr val="F8EAD2"/>
                          </a:solidFill>
                          <a:latin typeface="Faustina"/>
                          <a:ea typeface="Faustina"/>
                          <a:cs typeface="Faustina"/>
                          <a:sym typeface="Faustina"/>
                        </a:rPr>
                        <a:t>3.500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11"/>
                  </a:ext>
                </a:extLst>
              </a:tr>
              <a:tr h="504698">
                <a:tc rowSpan="3">
                  <a:txBody>
                    <a:bodyPr/>
                    <a:lstStyle/>
                    <a:p>
                      <a:pPr algn="ctr">
                        <a:lnSpc>
                          <a:spcPts val="2208"/>
                        </a:lnSpc>
                        <a:defRPr/>
                      </a:pPr>
                      <a:r>
                        <a:rPr lang="en-US" sz="1600" u="none" strike="noStrike">
                          <a:solidFill>
                            <a:srgbClr val="F8EAD2"/>
                          </a:solidFill>
                          <a:latin typeface="Faustina"/>
                          <a:ea typeface="Faustina"/>
                          <a:cs typeface="Faustina"/>
                          <a:sym typeface="Faustina"/>
                        </a:rPr>
                        <a:t>5. Truyền thông &amp; Dịch thuật</a:t>
                      </a:r>
                      <a:endParaRPr lang="en-US" sz="1100"/>
                    </a:p>
                    <a:p>
                      <a:pPr algn="ctr">
                        <a:lnSpc>
                          <a:spcPts val="2240"/>
                        </a:lnSpc>
                      </a:pP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Ekip sản xuất hình ảnh, video MXH</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rowSpan="3">
                  <a:txBody>
                    <a:bodyPr/>
                    <a:lstStyle/>
                    <a:p>
                      <a:pPr algn="ctr">
                        <a:lnSpc>
                          <a:spcPts val="2208"/>
                        </a:lnSpc>
                        <a:defRPr/>
                      </a:pPr>
                      <a:r>
                        <a:rPr lang="en-US" sz="1600">
                          <a:solidFill>
                            <a:srgbClr val="F8EAD2"/>
                          </a:solidFill>
                          <a:latin typeface="Faustina"/>
                          <a:ea typeface="Faustina"/>
                          <a:cs typeface="Faustina"/>
                          <a:sym typeface="Faustina"/>
                        </a:rPr>
                        <a:t>6.000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12"/>
                  </a:ext>
                </a:extLst>
              </a:tr>
              <a:tr h="477884">
                <a:tc vMerge="1">
                  <a:txBody>
                    <a:bodyPr/>
                    <a:lstStyle/>
                    <a:p>
                      <a:pPr algn="ctr">
                        <a:lnSpc>
                          <a:spcPts val="2208"/>
                        </a:lnSpc>
                        <a:defRPr/>
                      </a:pPr>
                      <a:r>
                        <a:rPr lang="en-US" sz="1600" u="none" strike="noStrike">
                          <a:solidFill>
                            <a:srgbClr val="F8EAD2"/>
                          </a:solidFill>
                          <a:latin typeface="Faustina"/>
                          <a:ea typeface="Faustina"/>
                          <a:cs typeface="Faustina"/>
                          <a:sym typeface="Faustina"/>
                        </a:rPr>
                        <a:t>5. Truyền thông &amp; Dịch thuật</a:t>
                      </a:r>
                      <a:endParaRPr lang="en-US" sz="1100"/>
                    </a:p>
                    <a:p>
                      <a:pPr algn="ctr">
                        <a:lnSpc>
                          <a:spcPts val="2240"/>
                        </a:lnSpc>
                      </a:pP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Quảng bá quốc tế &amp; Nhận diện thương hiệu</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vMerge="1">
                  <a:txBody>
                    <a:bodyPr/>
                    <a:lstStyle/>
                    <a:p>
                      <a:pPr algn="ctr">
                        <a:lnSpc>
                          <a:spcPts val="2208"/>
                        </a:lnSpc>
                        <a:defRPr/>
                      </a:pPr>
                      <a:r>
                        <a:rPr lang="en-US" sz="1600">
                          <a:solidFill>
                            <a:srgbClr val="F8EAD2"/>
                          </a:solidFill>
                          <a:latin typeface="Faustina"/>
                          <a:ea typeface="Faustina"/>
                          <a:cs typeface="Faustina"/>
                          <a:sym typeface="Faustina"/>
                        </a:rPr>
                        <a:t>6.000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13"/>
                  </a:ext>
                </a:extLst>
              </a:tr>
              <a:tr h="477884">
                <a:tc vMerge="1">
                  <a:txBody>
                    <a:bodyPr/>
                    <a:lstStyle/>
                    <a:p>
                      <a:pPr algn="ctr">
                        <a:lnSpc>
                          <a:spcPts val="2208"/>
                        </a:lnSpc>
                        <a:defRPr/>
                      </a:pPr>
                      <a:r>
                        <a:rPr lang="en-US" sz="1600" u="none" strike="noStrike">
                          <a:solidFill>
                            <a:srgbClr val="F8EAD2"/>
                          </a:solidFill>
                          <a:latin typeface="Faustina"/>
                          <a:ea typeface="Faustina"/>
                          <a:cs typeface="Faustina"/>
                          <a:sym typeface="Faustina"/>
                        </a:rPr>
                        <a:t>5. Truyền thông &amp; Dịch thuật</a:t>
                      </a:r>
                      <a:endParaRPr lang="en-US" sz="1100"/>
                    </a:p>
                    <a:p>
                      <a:pPr algn="ctr">
                        <a:lnSpc>
                          <a:spcPts val="2240"/>
                        </a:lnSpc>
                      </a:pP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Thông dịch viên hiện trường (Việt-Pháp-Bồ)</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vMerge="1">
                  <a:txBody>
                    <a:bodyPr/>
                    <a:lstStyle/>
                    <a:p>
                      <a:pPr algn="ctr">
                        <a:lnSpc>
                          <a:spcPts val="2208"/>
                        </a:lnSpc>
                        <a:defRPr/>
                      </a:pPr>
                      <a:r>
                        <a:rPr lang="en-US" sz="1600">
                          <a:solidFill>
                            <a:srgbClr val="F8EAD2"/>
                          </a:solidFill>
                          <a:latin typeface="Faustina"/>
                          <a:ea typeface="Faustina"/>
                          <a:cs typeface="Faustina"/>
                          <a:sym typeface="Faustina"/>
                        </a:rPr>
                        <a:t>6.000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9525" cap="flat" cmpd="sng" algn="ctr">
                      <a:solidFill>
                        <a:srgbClr val="D9D9D9"/>
                      </a:solidFill>
                      <a:prstDash val="solid"/>
                      <a:round/>
                      <a:headEnd type="none" w="med" len="med"/>
                      <a:tailEnd type="none" w="med" len="med"/>
                    </a:lnB>
                  </a:tcPr>
                </a:tc>
                <a:extLst>
                  <a:ext uri="{0D108BD9-81ED-4DB2-BD59-A6C34878D82A}">
                    <a16:rowId xmlns:a16="http://schemas.microsoft.com/office/drawing/2014/main" val="10014"/>
                  </a:ext>
                </a:extLst>
              </a:tr>
              <a:tr h="504698">
                <a:tc>
                  <a:txBody>
                    <a:bodyPr/>
                    <a:lstStyle/>
                    <a:p>
                      <a:pPr algn="ctr">
                        <a:lnSpc>
                          <a:spcPts val="2208"/>
                        </a:lnSpc>
                        <a:defRPr/>
                      </a:pPr>
                      <a:r>
                        <a:rPr lang="en-US" sz="1600">
                          <a:solidFill>
                            <a:srgbClr val="F8EAD2"/>
                          </a:solidFill>
                          <a:latin typeface="Faustina"/>
                          <a:ea typeface="Faustina"/>
                          <a:cs typeface="Faustina"/>
                          <a:sym typeface="Faustina"/>
                        </a:rPr>
                        <a:t>6. Dự phòng (10%)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9525" cap="flat" cmpd="sng" algn="ctr">
                      <a:solidFill>
                        <a:srgbClr val="D9D9D9"/>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Chi phí phát sinh, biến động tỷ giá</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5.300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9525" cap="flat" cmpd="sng" algn="ctr">
                      <a:solidFill>
                        <a:srgbClr val="D9D9D9"/>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extLst>
                  <a:ext uri="{0D108BD9-81ED-4DB2-BD59-A6C34878D82A}">
                    <a16:rowId xmlns:a16="http://schemas.microsoft.com/office/drawing/2014/main" val="10015"/>
                  </a:ext>
                </a:extLst>
              </a:tr>
              <a:tr h="504698">
                <a:tc>
                  <a:txBody>
                    <a:bodyPr/>
                    <a:lstStyle/>
                    <a:p>
                      <a:pPr algn="ctr">
                        <a:lnSpc>
                          <a:spcPts val="2208"/>
                        </a:lnSpc>
                        <a:defRPr/>
                      </a:pPr>
                      <a:r>
                        <a:rPr lang="en-US" sz="1600">
                          <a:solidFill>
                            <a:srgbClr val="F8EAD2"/>
                          </a:solidFill>
                          <a:latin typeface="Faustina"/>
                          <a:ea typeface="Faustina"/>
                          <a:cs typeface="Faustina"/>
                          <a:sym typeface="Faustina"/>
                        </a:rPr>
                        <a:t>TỔNG CHI PHÍ DỰ KIẾN</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a:txBody>
                    <a:bodyPr/>
                    <a:lstStyle/>
                    <a:p>
                      <a:pPr algn="ctr">
                        <a:lnSpc>
                          <a:spcPts val="2240"/>
                        </a:lnSpc>
                        <a:defRPr/>
                      </a:pP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tc>
                  <a:txBody>
                    <a:bodyPr/>
                    <a:lstStyle/>
                    <a:p>
                      <a:pPr algn="ctr">
                        <a:lnSpc>
                          <a:spcPts val="2208"/>
                        </a:lnSpc>
                        <a:defRPr/>
                      </a:pPr>
                      <a:r>
                        <a:rPr lang="en-US" sz="1600">
                          <a:solidFill>
                            <a:srgbClr val="F8EAD2"/>
                          </a:solidFill>
                          <a:latin typeface="Faustina"/>
                          <a:ea typeface="Faustina"/>
                          <a:cs typeface="Faustina"/>
                          <a:sym typeface="Faustina"/>
                        </a:rPr>
                        <a:t>~65.000</a:t>
                      </a:r>
                      <a:endParaRPr lang="en-US" sz="1100"/>
                    </a:p>
                  </a:txBody>
                  <a:tcPr marL="76200" marR="76200" marT="76200" marB="76200" anchor="ctr">
                    <a:lnL w="28575" cap="flat" cmpd="sng" algn="ctr">
                      <a:solidFill>
                        <a:srgbClr val="F8EAD2"/>
                      </a:solidFill>
                      <a:prstDash val="solid"/>
                      <a:round/>
                      <a:headEnd type="none" w="med" len="med"/>
                      <a:tailEnd type="none" w="med" len="med"/>
                    </a:lnL>
                    <a:lnR w="28575" cap="flat" cmpd="sng" algn="ctr">
                      <a:solidFill>
                        <a:srgbClr val="F8EAD2"/>
                      </a:solidFill>
                      <a:prstDash val="solid"/>
                      <a:round/>
                      <a:headEnd type="none" w="med" len="med"/>
                      <a:tailEnd type="none" w="med" len="med"/>
                    </a:lnR>
                    <a:lnT w="28575" cap="flat" cmpd="sng" algn="ctr">
                      <a:solidFill>
                        <a:srgbClr val="F8EAD2"/>
                      </a:solidFill>
                      <a:prstDash val="solid"/>
                      <a:round/>
                      <a:headEnd type="none" w="med" len="med"/>
                      <a:tailEnd type="none" w="med" len="med"/>
                    </a:lnT>
                    <a:lnB w="28575" cap="flat" cmpd="sng" algn="ctr">
                      <a:solidFill>
                        <a:srgbClr val="F8EAD2"/>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0" y="-573779"/>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23000"/>
            </a:blip>
            <a:stretch>
              <a:fillRect/>
            </a:stretch>
          </a:blipFill>
        </p:spPr>
      </p:sp>
      <p:grpSp>
        <p:nvGrpSpPr>
          <p:cNvPr id="3" name="Group 3"/>
          <p:cNvGrpSpPr/>
          <p:nvPr/>
        </p:nvGrpSpPr>
        <p:grpSpPr>
          <a:xfrm>
            <a:off x="15201900" y="-43516"/>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D1C38">
                    <a:alpha val="0"/>
                  </a:srgbClr>
                </a:gs>
                <a:gs pos="100000">
                  <a:srgbClr val="061F40">
                    <a:alpha val="15000"/>
                  </a:srgbClr>
                </a:gs>
              </a:gsLst>
              <a:lin ang="0"/>
            </a:gradFill>
          </p:spPr>
        </p:sp>
        <p:sp>
          <p:nvSpPr>
            <p:cNvPr id="5" name="TextBox 5"/>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43516"/>
            <a:ext cx="18288000" cy="10243484"/>
            <a:chOff x="0" y="0"/>
            <a:chExt cx="4816593" cy="2697872"/>
          </a:xfrm>
        </p:grpSpPr>
        <p:sp>
          <p:nvSpPr>
            <p:cNvPr id="7" name="Freeform 7"/>
            <p:cNvSpPr/>
            <p:nvPr/>
          </p:nvSpPr>
          <p:spPr>
            <a:xfrm>
              <a:off x="0" y="0"/>
              <a:ext cx="4816592" cy="2697873"/>
            </a:xfrm>
            <a:custGeom>
              <a:avLst/>
              <a:gdLst/>
              <a:ahLst/>
              <a:cxnLst/>
              <a:rect l="l" t="t" r="r" b="b"/>
              <a:pathLst>
                <a:path w="4816592" h="2697873">
                  <a:moveTo>
                    <a:pt x="0" y="0"/>
                  </a:moveTo>
                  <a:lnTo>
                    <a:pt x="4816592" y="0"/>
                  </a:lnTo>
                  <a:lnTo>
                    <a:pt x="4816592" y="2697873"/>
                  </a:lnTo>
                  <a:lnTo>
                    <a:pt x="0" y="2697873"/>
                  </a:lnTo>
                  <a:close/>
                </a:path>
              </a:pathLst>
            </a:custGeom>
            <a:gradFill rotWithShape="1">
              <a:gsLst>
                <a:gs pos="0">
                  <a:srgbClr val="040B28">
                    <a:alpha val="0"/>
                  </a:srgbClr>
                </a:gs>
                <a:gs pos="100000">
                  <a:srgbClr val="030A27">
                    <a:alpha val="51000"/>
                  </a:srgbClr>
                </a:gs>
              </a:gsLst>
              <a:lin ang="5400000"/>
            </a:gradFill>
          </p:spPr>
        </p:sp>
        <p:sp>
          <p:nvSpPr>
            <p:cNvPr id="8" name="TextBox 8"/>
            <p:cNvSpPr txBox="1"/>
            <p:nvPr/>
          </p:nvSpPr>
          <p:spPr>
            <a:xfrm>
              <a:off x="0" y="-38100"/>
              <a:ext cx="4816593" cy="2735972"/>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379968" y="0"/>
            <a:ext cx="3086100" cy="10287000"/>
            <a:chOff x="0" y="0"/>
            <a:chExt cx="812800" cy="2709333"/>
          </a:xfrm>
        </p:grpSpPr>
        <p:sp>
          <p:nvSpPr>
            <p:cNvPr id="10" name="Freeform 10"/>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61F40">
                    <a:alpha val="100000"/>
                  </a:srgbClr>
                </a:gs>
                <a:gs pos="100000">
                  <a:srgbClr val="0D1C38">
                    <a:alpha val="0"/>
                  </a:srgbClr>
                </a:gs>
              </a:gsLst>
              <a:lin ang="0"/>
            </a:gradFill>
          </p:spPr>
        </p:sp>
        <p:sp>
          <p:nvSpPr>
            <p:cNvPr id="11" name="TextBox 11"/>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3"/>
            <a:stretch>
              <a:fillRect/>
            </a:stretch>
          </a:blipFill>
        </p:spPr>
      </p:sp>
      <p:sp>
        <p:nvSpPr>
          <p:cNvPr id="13" name="AutoShape 13"/>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4" name="TextBox 14"/>
          <p:cNvSpPr txBox="1"/>
          <p:nvPr/>
        </p:nvSpPr>
        <p:spPr>
          <a:xfrm>
            <a:off x="1123802" y="1803437"/>
            <a:ext cx="4004929" cy="850900"/>
          </a:xfrm>
          <a:prstGeom prst="rect">
            <a:avLst/>
          </a:prstGeom>
        </p:spPr>
        <p:txBody>
          <a:bodyPr lIns="0" tIns="0" rIns="0" bIns="0" rtlCol="0" anchor="t">
            <a:spAutoFit/>
          </a:bodyPr>
          <a:lstStyle/>
          <a:p>
            <a:pPr algn="l">
              <a:lnSpc>
                <a:spcPts val="3499"/>
              </a:lnSpc>
              <a:spcBef>
                <a:spcPct val="0"/>
              </a:spcBef>
            </a:pPr>
            <a:r>
              <a:rPr lang="en-US" sz="24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BƯỚC 1: ĐĂNG KÝ &amp; XÁC NHẬN THÔNG TIN</a:t>
            </a:r>
          </a:p>
        </p:txBody>
      </p:sp>
      <p:sp>
        <p:nvSpPr>
          <p:cNvPr id="15" name="AutoShape 15"/>
          <p:cNvSpPr/>
          <p:nvPr/>
        </p:nvSpPr>
        <p:spPr>
          <a:xfrm>
            <a:off x="4909559" y="2025395"/>
            <a:ext cx="6988451"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6" name="AutoShape 16"/>
          <p:cNvSpPr/>
          <p:nvPr/>
        </p:nvSpPr>
        <p:spPr>
          <a:xfrm>
            <a:off x="7414396" y="2025395"/>
            <a:ext cx="0" cy="4026934"/>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grpSp>
        <p:nvGrpSpPr>
          <p:cNvPr id="17" name="Group 17"/>
          <p:cNvGrpSpPr/>
          <p:nvPr/>
        </p:nvGrpSpPr>
        <p:grpSpPr>
          <a:xfrm>
            <a:off x="13438337" y="2717837"/>
            <a:ext cx="4133972" cy="2424135"/>
            <a:chOff x="0" y="0"/>
            <a:chExt cx="1225611" cy="718691"/>
          </a:xfrm>
        </p:grpSpPr>
        <p:sp>
          <p:nvSpPr>
            <p:cNvPr id="18" name="Freeform 18"/>
            <p:cNvSpPr/>
            <p:nvPr/>
          </p:nvSpPr>
          <p:spPr>
            <a:xfrm>
              <a:off x="0" y="0"/>
              <a:ext cx="1225611" cy="718691"/>
            </a:xfrm>
            <a:custGeom>
              <a:avLst/>
              <a:gdLst/>
              <a:ahLst/>
              <a:cxnLst/>
              <a:rect l="l" t="t" r="r" b="b"/>
              <a:pathLst>
                <a:path w="1225611" h="718691">
                  <a:moveTo>
                    <a:pt x="1225611" y="46819"/>
                  </a:moveTo>
                  <a:lnTo>
                    <a:pt x="1225611" y="671872"/>
                  </a:lnTo>
                  <a:cubicBezTo>
                    <a:pt x="1225611" y="697729"/>
                    <a:pt x="1204649" y="718691"/>
                    <a:pt x="1178792" y="718691"/>
                  </a:cubicBezTo>
                  <a:lnTo>
                    <a:pt x="46819" y="718691"/>
                  </a:lnTo>
                  <a:cubicBezTo>
                    <a:pt x="34402" y="718691"/>
                    <a:pt x="22493" y="713758"/>
                    <a:pt x="13713" y="704978"/>
                  </a:cubicBezTo>
                  <a:cubicBezTo>
                    <a:pt x="4933" y="696197"/>
                    <a:pt x="0" y="684289"/>
                    <a:pt x="0" y="671872"/>
                  </a:cubicBezTo>
                  <a:lnTo>
                    <a:pt x="0" y="46819"/>
                  </a:lnTo>
                  <a:cubicBezTo>
                    <a:pt x="0" y="20962"/>
                    <a:pt x="20962" y="0"/>
                    <a:pt x="46819" y="0"/>
                  </a:cubicBezTo>
                  <a:lnTo>
                    <a:pt x="1178792" y="0"/>
                  </a:lnTo>
                  <a:cubicBezTo>
                    <a:pt x="1204649" y="0"/>
                    <a:pt x="1225611" y="20962"/>
                    <a:pt x="1225611" y="46819"/>
                  </a:cubicBezTo>
                  <a:close/>
                </a:path>
              </a:pathLst>
            </a:custGeom>
            <a:ln w="19050" cap="rnd">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round/>
            </a:ln>
          </p:spPr>
        </p:sp>
        <p:sp>
          <p:nvSpPr>
            <p:cNvPr id="19" name="TextBox 19"/>
            <p:cNvSpPr txBox="1"/>
            <p:nvPr/>
          </p:nvSpPr>
          <p:spPr>
            <a:xfrm>
              <a:off x="0" y="-38100"/>
              <a:ext cx="1225611" cy="756791"/>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7738246" y="2717837"/>
            <a:ext cx="5385766" cy="2424135"/>
            <a:chOff x="0" y="0"/>
            <a:chExt cx="1596734" cy="718691"/>
          </a:xfrm>
        </p:grpSpPr>
        <p:sp>
          <p:nvSpPr>
            <p:cNvPr id="21" name="Freeform 21"/>
            <p:cNvSpPr/>
            <p:nvPr/>
          </p:nvSpPr>
          <p:spPr>
            <a:xfrm>
              <a:off x="0" y="0"/>
              <a:ext cx="1596734" cy="718691"/>
            </a:xfrm>
            <a:custGeom>
              <a:avLst/>
              <a:gdLst/>
              <a:ahLst/>
              <a:cxnLst/>
              <a:rect l="l" t="t" r="r" b="b"/>
              <a:pathLst>
                <a:path w="1596734" h="718691">
                  <a:moveTo>
                    <a:pt x="1596734" y="35937"/>
                  </a:moveTo>
                  <a:lnTo>
                    <a:pt x="1596734" y="682754"/>
                  </a:lnTo>
                  <a:cubicBezTo>
                    <a:pt x="1596734" y="702601"/>
                    <a:pt x="1580645" y="718691"/>
                    <a:pt x="1560797" y="718691"/>
                  </a:cubicBezTo>
                  <a:lnTo>
                    <a:pt x="35937" y="718691"/>
                  </a:lnTo>
                  <a:cubicBezTo>
                    <a:pt x="16090" y="718691"/>
                    <a:pt x="0" y="702601"/>
                    <a:pt x="0" y="682754"/>
                  </a:cubicBezTo>
                  <a:lnTo>
                    <a:pt x="0" y="35937"/>
                  </a:lnTo>
                  <a:cubicBezTo>
                    <a:pt x="0" y="16090"/>
                    <a:pt x="16090" y="0"/>
                    <a:pt x="35937" y="0"/>
                  </a:cubicBezTo>
                  <a:lnTo>
                    <a:pt x="1560797" y="0"/>
                  </a:lnTo>
                  <a:cubicBezTo>
                    <a:pt x="1580645" y="0"/>
                    <a:pt x="1596734" y="16090"/>
                    <a:pt x="1596734" y="35937"/>
                  </a:cubicBezTo>
                  <a:close/>
                </a:path>
              </a:pathLst>
            </a:custGeom>
            <a:ln w="19050" cap="rnd">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round/>
            </a:ln>
          </p:spPr>
        </p:sp>
        <p:sp>
          <p:nvSpPr>
            <p:cNvPr id="22" name="TextBox 22"/>
            <p:cNvSpPr txBox="1"/>
            <p:nvPr/>
          </p:nvSpPr>
          <p:spPr>
            <a:xfrm>
              <a:off x="0" y="-38100"/>
              <a:ext cx="1596734" cy="756791"/>
            </a:xfrm>
            <a:prstGeom prst="rect">
              <a:avLst/>
            </a:prstGeom>
          </p:spPr>
          <p:txBody>
            <a:bodyPr lIns="50800" tIns="50800" rIns="50800" bIns="50800" rtlCol="0" anchor="ctr"/>
            <a:lstStyle/>
            <a:p>
              <a:pPr algn="ctr">
                <a:lnSpc>
                  <a:spcPts val="2659"/>
                </a:lnSpc>
              </a:pPr>
              <a:endParaRPr/>
            </a:p>
          </p:txBody>
        </p:sp>
      </p:grpSp>
      <p:sp>
        <p:nvSpPr>
          <p:cNvPr id="23" name="AutoShape 23"/>
          <p:cNvSpPr/>
          <p:nvPr/>
        </p:nvSpPr>
        <p:spPr>
          <a:xfrm flipV="1">
            <a:off x="5046754" y="7301675"/>
            <a:ext cx="0" cy="597589"/>
          </a:xfrm>
          <a:prstGeom prst="line">
            <a:avLst/>
          </a:prstGeom>
          <a:ln w="9525" cap="flat">
            <a:solidFill>
              <a:srgbClr val="F0E4BA"/>
            </a:solidFill>
            <a:prstDash val="solid"/>
            <a:headEnd type="none" w="sm" len="sm"/>
            <a:tailEnd type="none" w="sm" len="sm"/>
          </a:ln>
        </p:spPr>
      </p:sp>
      <p:grpSp>
        <p:nvGrpSpPr>
          <p:cNvPr id="24" name="Group 24"/>
          <p:cNvGrpSpPr/>
          <p:nvPr/>
        </p:nvGrpSpPr>
        <p:grpSpPr>
          <a:xfrm>
            <a:off x="4909559" y="7027285"/>
            <a:ext cx="274390" cy="274390"/>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26" name="TextBox 26"/>
            <p:cNvSpPr txBox="1"/>
            <p:nvPr/>
          </p:nvSpPr>
          <p:spPr>
            <a:xfrm>
              <a:off x="76200" y="38100"/>
              <a:ext cx="660400" cy="698500"/>
            </a:xfrm>
            <a:prstGeom prst="rect">
              <a:avLst/>
            </a:prstGeom>
          </p:spPr>
          <p:txBody>
            <a:bodyPr lIns="68767" tIns="68767" rIns="68767" bIns="68767" rtlCol="0" anchor="ctr"/>
            <a:lstStyle/>
            <a:p>
              <a:pPr algn="ctr">
                <a:lnSpc>
                  <a:spcPts val="2660"/>
                </a:lnSpc>
              </a:pPr>
              <a:endParaRPr/>
            </a:p>
          </p:txBody>
        </p:sp>
      </p:grpSp>
      <p:grpSp>
        <p:nvGrpSpPr>
          <p:cNvPr id="27" name="Group 27"/>
          <p:cNvGrpSpPr/>
          <p:nvPr/>
        </p:nvGrpSpPr>
        <p:grpSpPr>
          <a:xfrm>
            <a:off x="4909559" y="7899263"/>
            <a:ext cx="274390" cy="274390"/>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29" name="TextBox 29"/>
            <p:cNvSpPr txBox="1"/>
            <p:nvPr/>
          </p:nvSpPr>
          <p:spPr>
            <a:xfrm>
              <a:off x="76200" y="38100"/>
              <a:ext cx="660400" cy="698500"/>
            </a:xfrm>
            <a:prstGeom prst="rect">
              <a:avLst/>
            </a:prstGeom>
          </p:spPr>
          <p:txBody>
            <a:bodyPr lIns="68767" tIns="68767" rIns="68767" bIns="68767" rtlCol="0" anchor="ctr"/>
            <a:lstStyle/>
            <a:p>
              <a:pPr algn="ctr">
                <a:lnSpc>
                  <a:spcPts val="2660"/>
                </a:lnSpc>
              </a:pPr>
              <a:endParaRPr/>
            </a:p>
          </p:txBody>
        </p:sp>
      </p:grpSp>
      <p:sp>
        <p:nvSpPr>
          <p:cNvPr id="30" name="AutoShape 30"/>
          <p:cNvSpPr/>
          <p:nvPr/>
        </p:nvSpPr>
        <p:spPr>
          <a:xfrm>
            <a:off x="-887299" y="8643658"/>
            <a:ext cx="19759790"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31" name="TextBox 31"/>
          <p:cNvSpPr txBox="1"/>
          <p:nvPr/>
        </p:nvSpPr>
        <p:spPr>
          <a:xfrm>
            <a:off x="1123802" y="2836922"/>
            <a:ext cx="5763782" cy="2806700"/>
          </a:xfrm>
          <a:prstGeom prst="rect">
            <a:avLst/>
          </a:prstGeom>
        </p:spPr>
        <p:txBody>
          <a:bodyPr lIns="0" tIns="0" rIns="0" bIns="0" rtlCol="0" anchor="t">
            <a:spAutoFit/>
          </a:bodyPr>
          <a:lstStyle/>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Quý đối tác vui lòng liên hệ để cung cấp và xác nhận thông tin tài trợ với Ban tổ chức:</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tham gia với Ban tổ chức:</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Bà Nguyễn Đức Diane Thu Dung</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Điện thoại: +33 783 598 672</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Email:</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diane.nguyenduc@gmail.com</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diane.nguyen@apcvparis.com</a:t>
            </a:r>
          </a:p>
        </p:txBody>
      </p:sp>
      <p:sp>
        <p:nvSpPr>
          <p:cNvPr id="32" name="Freeform 32"/>
          <p:cNvSpPr/>
          <p:nvPr/>
        </p:nvSpPr>
        <p:spPr>
          <a:xfrm rot="1135325">
            <a:off x="1403952" y="4325456"/>
            <a:ext cx="207471" cy="207471"/>
          </a:xfrm>
          <a:custGeom>
            <a:avLst/>
            <a:gdLst/>
            <a:ahLst/>
            <a:cxnLst/>
            <a:rect l="l" t="t" r="r" b="b"/>
            <a:pathLst>
              <a:path w="207471" h="207471">
                <a:moveTo>
                  <a:pt x="0" y="0"/>
                </a:moveTo>
                <a:lnTo>
                  <a:pt x="207471" y="0"/>
                </a:lnTo>
                <a:lnTo>
                  <a:pt x="207471" y="207471"/>
                </a:lnTo>
                <a:lnTo>
                  <a:pt x="0" y="20747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33" name="Freeform 33"/>
          <p:cNvSpPr/>
          <p:nvPr/>
        </p:nvSpPr>
        <p:spPr>
          <a:xfrm>
            <a:off x="1375918" y="4729076"/>
            <a:ext cx="254014" cy="175039"/>
          </a:xfrm>
          <a:custGeom>
            <a:avLst/>
            <a:gdLst/>
            <a:ahLst/>
            <a:cxnLst/>
            <a:rect l="l" t="t" r="r" b="b"/>
            <a:pathLst>
              <a:path w="254014" h="175039">
                <a:moveTo>
                  <a:pt x="0" y="0"/>
                </a:moveTo>
                <a:lnTo>
                  <a:pt x="254014" y="0"/>
                </a:lnTo>
                <a:lnTo>
                  <a:pt x="254014" y="175039"/>
                </a:lnTo>
                <a:lnTo>
                  <a:pt x="0" y="17503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34" name="TextBox 34"/>
          <p:cNvSpPr txBox="1"/>
          <p:nvPr/>
        </p:nvSpPr>
        <p:spPr>
          <a:xfrm>
            <a:off x="12358228" y="1835187"/>
            <a:ext cx="4806982" cy="412750"/>
          </a:xfrm>
          <a:prstGeom prst="rect">
            <a:avLst/>
          </a:prstGeom>
        </p:spPr>
        <p:txBody>
          <a:bodyPr lIns="0" tIns="0" rIns="0" bIns="0" rtlCol="0" anchor="t">
            <a:spAutoFit/>
          </a:bodyPr>
          <a:lstStyle/>
          <a:p>
            <a:pPr algn="ctr">
              <a:lnSpc>
                <a:spcPts val="3499"/>
              </a:lnSpc>
              <a:spcBef>
                <a:spcPct val="0"/>
              </a:spcBef>
            </a:pPr>
            <a:r>
              <a:rPr lang="en-US" sz="24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BƯỚC 2: CHUYỂN KHOẢN TÀI TRỢ</a:t>
            </a:r>
          </a:p>
        </p:txBody>
      </p:sp>
      <p:sp>
        <p:nvSpPr>
          <p:cNvPr id="35" name="TextBox 35"/>
          <p:cNvSpPr txBox="1"/>
          <p:nvPr/>
        </p:nvSpPr>
        <p:spPr>
          <a:xfrm>
            <a:off x="3858153" y="257297"/>
            <a:ext cx="10571693" cy="1064260"/>
          </a:xfrm>
          <a:prstGeom prst="rect">
            <a:avLst/>
          </a:prstGeom>
        </p:spPr>
        <p:txBody>
          <a:bodyPr lIns="0" tIns="0" rIns="0" bIns="0" rtlCol="0" anchor="t">
            <a:spAutoFit/>
          </a:bodyPr>
          <a:lstStyle/>
          <a:p>
            <a:pPr marL="0" lvl="0" indent="0" algn="ctr">
              <a:lnSpc>
                <a:spcPts val="8645"/>
              </a:lnSpc>
            </a:pPr>
            <a:r>
              <a:rPr lang="en-US" sz="6500" spc="312">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latin typeface="Playfair Display 2"/>
                <a:ea typeface="Playfair Display 2"/>
                <a:cs typeface="Playfair Display 2"/>
                <a:sym typeface="Playfair Display 2"/>
              </a:rPr>
              <a:t>HƯỚNG DẪN ĐĂNG KÝ</a:t>
            </a:r>
          </a:p>
        </p:txBody>
      </p:sp>
      <p:sp>
        <p:nvSpPr>
          <p:cNvPr id="36" name="TextBox 36"/>
          <p:cNvSpPr txBox="1"/>
          <p:nvPr/>
        </p:nvSpPr>
        <p:spPr>
          <a:xfrm>
            <a:off x="7963385" y="2825189"/>
            <a:ext cx="5039494" cy="2101850"/>
          </a:xfrm>
          <a:prstGeom prst="rect">
            <a:avLst/>
          </a:prstGeom>
        </p:spPr>
        <p:txBody>
          <a:bodyPr lIns="0" tIns="0" rIns="0" bIns="0" rtlCol="0" anchor="t">
            <a:spAutoFit/>
          </a:bodyPr>
          <a:lstStyle/>
          <a:p>
            <a:pPr algn="l">
              <a:lnSpc>
                <a:spcPts val="2799"/>
              </a:lnSpc>
            </a:pPr>
            <a:r>
              <a:rPr lang="en-US" sz="1999" b="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Bold"/>
                <a:ea typeface="Faustina Bold"/>
                <a:cs typeface="Faustina Bold"/>
                <a:sym typeface="Faustina Bold"/>
              </a:rPr>
              <a:t>Tại Pháp</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Tên tài khoản: Association pour la Promotion de la Culture Vietnamienne</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IBAN: FR7630004018770001018108246</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RIB: 30004 01877 00010181082 46</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BIC: BNPAFRPPXXX</a:t>
            </a:r>
          </a:p>
        </p:txBody>
      </p:sp>
      <p:sp>
        <p:nvSpPr>
          <p:cNvPr id="37" name="TextBox 37"/>
          <p:cNvSpPr txBox="1"/>
          <p:nvPr/>
        </p:nvSpPr>
        <p:spPr>
          <a:xfrm>
            <a:off x="13638423" y="2825189"/>
            <a:ext cx="3848100" cy="2101850"/>
          </a:xfrm>
          <a:prstGeom prst="rect">
            <a:avLst/>
          </a:prstGeom>
        </p:spPr>
        <p:txBody>
          <a:bodyPr lIns="0" tIns="0" rIns="0" bIns="0" rtlCol="0" anchor="t">
            <a:spAutoFit/>
          </a:bodyPr>
          <a:lstStyle/>
          <a:p>
            <a:pPr algn="l">
              <a:lnSpc>
                <a:spcPts val="2799"/>
              </a:lnSpc>
            </a:pPr>
            <a:r>
              <a:rPr lang="en-US" sz="1999" b="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Bold"/>
                <a:ea typeface="Faustina Bold"/>
                <a:cs typeface="Faustina Bold"/>
                <a:sym typeface="Faustina Bold"/>
              </a:rPr>
              <a:t>Tại Việt Nam</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Ngân hàng: Sacombank – CN Gò Vấp</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Chủ tài khoản: Nguyễn Đức Kim Dung</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Số tài khoản: 0602 1428 2219</a:t>
            </a:r>
          </a:p>
        </p:txBody>
      </p:sp>
      <p:sp>
        <p:nvSpPr>
          <p:cNvPr id="38" name="TextBox 38"/>
          <p:cNvSpPr txBox="1"/>
          <p:nvPr/>
        </p:nvSpPr>
        <p:spPr>
          <a:xfrm>
            <a:off x="5279796" y="6290454"/>
            <a:ext cx="4269200" cy="412750"/>
          </a:xfrm>
          <a:prstGeom prst="rect">
            <a:avLst/>
          </a:prstGeom>
        </p:spPr>
        <p:txBody>
          <a:bodyPr lIns="0" tIns="0" rIns="0" bIns="0" rtlCol="0" anchor="t">
            <a:spAutoFit/>
          </a:bodyPr>
          <a:lstStyle/>
          <a:p>
            <a:pPr algn="ctr">
              <a:lnSpc>
                <a:spcPts val="3499"/>
              </a:lnSpc>
              <a:spcBef>
                <a:spcPct val="0"/>
              </a:spcBef>
            </a:pPr>
            <a:r>
              <a:rPr lang="en-US" sz="24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BƯỚC 3: XÁC NHẬN THAM GIA</a:t>
            </a:r>
          </a:p>
        </p:txBody>
      </p:sp>
      <p:sp>
        <p:nvSpPr>
          <p:cNvPr id="39" name="TextBox 39"/>
          <p:cNvSpPr txBox="1"/>
          <p:nvPr/>
        </p:nvSpPr>
        <p:spPr>
          <a:xfrm>
            <a:off x="5436817" y="6949532"/>
            <a:ext cx="7687195" cy="382270"/>
          </a:xfrm>
          <a:prstGeom prst="rect">
            <a:avLst/>
          </a:prstGeom>
        </p:spPr>
        <p:txBody>
          <a:bodyPr lIns="0" tIns="0" rIns="0" bIns="0" rtlCol="0" anchor="t">
            <a:spAutoFit/>
          </a:bodyPr>
          <a:lstStyle/>
          <a:p>
            <a:pPr algn="l">
              <a:lnSpc>
                <a:spcPts val="3079"/>
              </a:lnSpc>
            </a:pPr>
            <a:r>
              <a:rPr lang="en-US" sz="21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Quý đối tác sẽ nhận thư xác nhận tài trợ / vé tham dự</a:t>
            </a:r>
          </a:p>
        </p:txBody>
      </p:sp>
      <p:sp>
        <p:nvSpPr>
          <p:cNvPr id="40" name="TextBox 40"/>
          <p:cNvSpPr txBox="1"/>
          <p:nvPr/>
        </p:nvSpPr>
        <p:spPr>
          <a:xfrm>
            <a:off x="7966846" y="5303897"/>
            <a:ext cx="9494837" cy="692150"/>
          </a:xfrm>
          <a:prstGeom prst="rect">
            <a:avLst/>
          </a:prstGeom>
        </p:spPr>
        <p:txBody>
          <a:bodyPr lIns="0" tIns="0" rIns="0" bIns="0" rtlCol="0" anchor="t">
            <a:spAutoFit/>
          </a:bodyPr>
          <a:lstStyle/>
          <a:p>
            <a:pPr algn="ctr">
              <a:lnSpc>
                <a:spcPts val="2799"/>
              </a:lnSpc>
            </a:pPr>
            <a:r>
              <a:rPr lang="en-US" sz="1999" i="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Italics"/>
                <a:ea typeface="Faustina Italics"/>
                <a:cs typeface="Faustina Italics"/>
                <a:sym typeface="Faustina Italics"/>
              </a:rPr>
              <a:t>Vui lòng ghi rõ tên Doanh nghiệp/Tổ chức trong nội dung chuyển khoản để BTC xuất thư xác nhận</a:t>
            </a:r>
          </a:p>
        </p:txBody>
      </p:sp>
      <p:sp>
        <p:nvSpPr>
          <p:cNvPr id="41" name="TextBox 41"/>
          <p:cNvSpPr txBox="1"/>
          <p:nvPr/>
        </p:nvSpPr>
        <p:spPr>
          <a:xfrm>
            <a:off x="5436817" y="7626248"/>
            <a:ext cx="8993029" cy="772795"/>
          </a:xfrm>
          <a:prstGeom prst="rect">
            <a:avLst/>
          </a:prstGeom>
        </p:spPr>
        <p:txBody>
          <a:bodyPr lIns="0" tIns="0" rIns="0" bIns="0" rtlCol="0" anchor="t">
            <a:spAutoFit/>
          </a:bodyPr>
          <a:lstStyle/>
          <a:p>
            <a:pPr algn="l">
              <a:lnSpc>
                <a:spcPts val="3079"/>
              </a:lnSpc>
            </a:pPr>
            <a:r>
              <a:rPr lang="en-US" sz="21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Đồng thời được kết nối và phối hợp trực tiếp với Ban tổ chức trong các hoạt động của chương trình</a:t>
            </a:r>
          </a:p>
        </p:txBody>
      </p:sp>
      <p:sp>
        <p:nvSpPr>
          <p:cNvPr id="42" name="TextBox 42"/>
          <p:cNvSpPr txBox="1"/>
          <p:nvPr/>
        </p:nvSpPr>
        <p:spPr>
          <a:xfrm>
            <a:off x="10300325" y="9210675"/>
            <a:ext cx="6480613"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43" name="TextBox 43"/>
          <p:cNvSpPr txBox="1"/>
          <p:nvPr/>
        </p:nvSpPr>
        <p:spPr>
          <a:xfrm>
            <a:off x="732057" y="9140317"/>
            <a:ext cx="8261379" cy="562990"/>
          </a:xfrm>
          <a:prstGeom prst="rect">
            <a:avLst/>
          </a:prstGeom>
        </p:spPr>
        <p:txBody>
          <a:bodyPr lIns="0" tIns="0" rIns="0" bIns="0" rtlCol="0" anchor="t">
            <a:spAutoFit/>
          </a:bodyPr>
          <a:lstStyle/>
          <a:p>
            <a:pPr marL="0" lvl="0" indent="0" algn="l">
              <a:lnSpc>
                <a:spcPts val="4522"/>
              </a:lnSpc>
            </a:pPr>
            <a:r>
              <a:rPr lang="en-US" sz="3400" spc="163">
                <a:gradFill>
                  <a:gsLst>
                    <a:gs pos="0">
                      <a:srgbClr val="C8A365">
                        <a:alpha val="100000"/>
                      </a:srgbClr>
                    </a:gs>
                    <a:gs pos="33333">
                      <a:srgbClr val="E1CB96">
                        <a:alpha val="100000"/>
                      </a:srgbClr>
                    </a:gs>
                    <a:gs pos="66667">
                      <a:srgbClr val="F4E3BA">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ĐỐI VỚI ĐỐI TÁC TÀI TRỢ</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0" y="-573779"/>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23000"/>
            </a:blip>
            <a:stretch>
              <a:fillRect/>
            </a:stretch>
          </a:blipFill>
        </p:spPr>
      </p:sp>
      <p:grpSp>
        <p:nvGrpSpPr>
          <p:cNvPr id="3" name="Group 3"/>
          <p:cNvGrpSpPr/>
          <p:nvPr/>
        </p:nvGrpSpPr>
        <p:grpSpPr>
          <a:xfrm>
            <a:off x="15201900" y="-43516"/>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D1C38">
                    <a:alpha val="0"/>
                  </a:srgbClr>
                </a:gs>
                <a:gs pos="100000">
                  <a:srgbClr val="061F40">
                    <a:alpha val="15000"/>
                  </a:srgbClr>
                </a:gs>
              </a:gsLst>
              <a:lin ang="0"/>
            </a:gradFill>
          </p:spPr>
        </p:sp>
        <p:sp>
          <p:nvSpPr>
            <p:cNvPr id="5" name="TextBox 5"/>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43516"/>
            <a:ext cx="18288000" cy="10243484"/>
            <a:chOff x="0" y="0"/>
            <a:chExt cx="4816593" cy="2697872"/>
          </a:xfrm>
        </p:grpSpPr>
        <p:sp>
          <p:nvSpPr>
            <p:cNvPr id="7" name="Freeform 7"/>
            <p:cNvSpPr/>
            <p:nvPr/>
          </p:nvSpPr>
          <p:spPr>
            <a:xfrm>
              <a:off x="0" y="0"/>
              <a:ext cx="4816592" cy="2697873"/>
            </a:xfrm>
            <a:custGeom>
              <a:avLst/>
              <a:gdLst/>
              <a:ahLst/>
              <a:cxnLst/>
              <a:rect l="l" t="t" r="r" b="b"/>
              <a:pathLst>
                <a:path w="4816592" h="2697873">
                  <a:moveTo>
                    <a:pt x="0" y="0"/>
                  </a:moveTo>
                  <a:lnTo>
                    <a:pt x="4816592" y="0"/>
                  </a:lnTo>
                  <a:lnTo>
                    <a:pt x="4816592" y="2697873"/>
                  </a:lnTo>
                  <a:lnTo>
                    <a:pt x="0" y="2697873"/>
                  </a:lnTo>
                  <a:close/>
                </a:path>
              </a:pathLst>
            </a:custGeom>
            <a:gradFill rotWithShape="1">
              <a:gsLst>
                <a:gs pos="0">
                  <a:srgbClr val="040B28">
                    <a:alpha val="0"/>
                  </a:srgbClr>
                </a:gs>
                <a:gs pos="100000">
                  <a:srgbClr val="030A27">
                    <a:alpha val="51000"/>
                  </a:srgbClr>
                </a:gs>
              </a:gsLst>
              <a:lin ang="5400000"/>
            </a:gradFill>
          </p:spPr>
        </p:sp>
        <p:sp>
          <p:nvSpPr>
            <p:cNvPr id="8" name="TextBox 8"/>
            <p:cNvSpPr txBox="1"/>
            <p:nvPr/>
          </p:nvSpPr>
          <p:spPr>
            <a:xfrm>
              <a:off x="0" y="-38100"/>
              <a:ext cx="4816593" cy="2735972"/>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379968" y="0"/>
            <a:ext cx="3086100" cy="10287000"/>
            <a:chOff x="0" y="0"/>
            <a:chExt cx="812800" cy="2709333"/>
          </a:xfrm>
        </p:grpSpPr>
        <p:sp>
          <p:nvSpPr>
            <p:cNvPr id="10" name="Freeform 10"/>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61F40">
                    <a:alpha val="100000"/>
                  </a:srgbClr>
                </a:gs>
                <a:gs pos="100000">
                  <a:srgbClr val="0D1C38">
                    <a:alpha val="0"/>
                  </a:srgbClr>
                </a:gs>
              </a:gsLst>
              <a:lin ang="0"/>
            </a:gradFill>
          </p:spPr>
        </p:sp>
        <p:sp>
          <p:nvSpPr>
            <p:cNvPr id="11" name="TextBox 11"/>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3"/>
            <a:stretch>
              <a:fillRect/>
            </a:stretch>
          </a:blipFill>
        </p:spPr>
      </p:sp>
      <p:sp>
        <p:nvSpPr>
          <p:cNvPr id="13" name="AutoShape 13"/>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4" name="AutoShape 14"/>
          <p:cNvSpPr/>
          <p:nvPr/>
        </p:nvSpPr>
        <p:spPr>
          <a:xfrm flipH="1">
            <a:off x="3155079" y="2903987"/>
            <a:ext cx="5851726" cy="0"/>
          </a:xfrm>
          <a:prstGeom prst="line">
            <a:avLst/>
          </a:prstGeom>
          <a:ln w="9525" cap="flat">
            <a:solidFill>
              <a:srgbClr val="F0E4BA"/>
            </a:solidFill>
            <a:prstDash val="solid"/>
            <a:headEnd type="none" w="sm" len="sm"/>
            <a:tailEnd type="none" w="sm" len="sm"/>
          </a:ln>
        </p:spPr>
      </p:sp>
      <p:grpSp>
        <p:nvGrpSpPr>
          <p:cNvPr id="15" name="Group 15"/>
          <p:cNvGrpSpPr/>
          <p:nvPr/>
        </p:nvGrpSpPr>
        <p:grpSpPr>
          <a:xfrm>
            <a:off x="2880689" y="2766792"/>
            <a:ext cx="274390" cy="27439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17" name="TextBox 17"/>
            <p:cNvSpPr txBox="1"/>
            <p:nvPr/>
          </p:nvSpPr>
          <p:spPr>
            <a:xfrm>
              <a:off x="76200" y="38100"/>
              <a:ext cx="660400" cy="698500"/>
            </a:xfrm>
            <a:prstGeom prst="rect">
              <a:avLst/>
            </a:prstGeom>
          </p:spPr>
          <p:txBody>
            <a:bodyPr lIns="68767" tIns="68767" rIns="68767" bIns="68767" rtlCol="0" anchor="ctr"/>
            <a:lstStyle/>
            <a:p>
              <a:pPr algn="ctr">
                <a:lnSpc>
                  <a:spcPts val="2660"/>
                </a:lnSpc>
              </a:pPr>
              <a:endParaRPr/>
            </a:p>
          </p:txBody>
        </p:sp>
      </p:grpSp>
      <p:grpSp>
        <p:nvGrpSpPr>
          <p:cNvPr id="18" name="Group 18"/>
          <p:cNvGrpSpPr/>
          <p:nvPr/>
        </p:nvGrpSpPr>
        <p:grpSpPr>
          <a:xfrm>
            <a:off x="9006805" y="2766792"/>
            <a:ext cx="274390" cy="274390"/>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20" name="TextBox 20"/>
            <p:cNvSpPr txBox="1"/>
            <p:nvPr/>
          </p:nvSpPr>
          <p:spPr>
            <a:xfrm>
              <a:off x="76200" y="38100"/>
              <a:ext cx="660400" cy="698500"/>
            </a:xfrm>
            <a:prstGeom prst="rect">
              <a:avLst/>
            </a:prstGeom>
          </p:spPr>
          <p:txBody>
            <a:bodyPr lIns="68767" tIns="68767" rIns="68767" bIns="68767" rtlCol="0" anchor="ctr"/>
            <a:lstStyle/>
            <a:p>
              <a:pPr algn="ctr">
                <a:lnSpc>
                  <a:spcPts val="2660"/>
                </a:lnSpc>
              </a:pPr>
              <a:endParaRPr/>
            </a:p>
          </p:txBody>
        </p:sp>
      </p:grpSp>
      <p:grpSp>
        <p:nvGrpSpPr>
          <p:cNvPr id="21" name="Group 21"/>
          <p:cNvGrpSpPr/>
          <p:nvPr/>
        </p:nvGrpSpPr>
        <p:grpSpPr>
          <a:xfrm>
            <a:off x="15040470" y="2812009"/>
            <a:ext cx="274390" cy="274390"/>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23" name="TextBox 23"/>
            <p:cNvSpPr txBox="1"/>
            <p:nvPr/>
          </p:nvSpPr>
          <p:spPr>
            <a:xfrm>
              <a:off x="76200" y="38100"/>
              <a:ext cx="660400" cy="698500"/>
            </a:xfrm>
            <a:prstGeom prst="rect">
              <a:avLst/>
            </a:prstGeom>
          </p:spPr>
          <p:txBody>
            <a:bodyPr lIns="68767" tIns="68767" rIns="68767" bIns="68767" rtlCol="0" anchor="ctr"/>
            <a:lstStyle/>
            <a:p>
              <a:pPr algn="ctr">
                <a:lnSpc>
                  <a:spcPts val="2660"/>
                </a:lnSpc>
              </a:pPr>
              <a:endParaRPr/>
            </a:p>
          </p:txBody>
        </p:sp>
      </p:grpSp>
      <p:sp>
        <p:nvSpPr>
          <p:cNvPr id="24" name="AutoShape 24"/>
          <p:cNvSpPr/>
          <p:nvPr/>
        </p:nvSpPr>
        <p:spPr>
          <a:xfrm>
            <a:off x="9281191" y="2905015"/>
            <a:ext cx="5759282" cy="43161"/>
          </a:xfrm>
          <a:prstGeom prst="line">
            <a:avLst/>
          </a:prstGeom>
          <a:ln w="9525" cap="flat">
            <a:solidFill>
              <a:srgbClr val="F0E4BA"/>
            </a:solidFill>
            <a:prstDash val="solid"/>
            <a:headEnd type="none" w="sm" len="sm"/>
            <a:tailEnd type="none" w="sm" len="sm"/>
          </a:ln>
        </p:spPr>
      </p:sp>
      <p:sp>
        <p:nvSpPr>
          <p:cNvPr id="25" name="Freeform 25"/>
          <p:cNvSpPr/>
          <p:nvPr/>
        </p:nvSpPr>
        <p:spPr>
          <a:xfrm>
            <a:off x="1948107" y="6160985"/>
            <a:ext cx="2000682" cy="1870638"/>
          </a:xfrm>
          <a:custGeom>
            <a:avLst/>
            <a:gdLst/>
            <a:ahLst/>
            <a:cxnLst/>
            <a:rect l="l" t="t" r="r" b="b"/>
            <a:pathLst>
              <a:path w="2000682" h="1870638">
                <a:moveTo>
                  <a:pt x="0" y="0"/>
                </a:moveTo>
                <a:lnTo>
                  <a:pt x="2000682" y="0"/>
                </a:lnTo>
                <a:lnTo>
                  <a:pt x="2000682" y="1870637"/>
                </a:lnTo>
                <a:lnTo>
                  <a:pt x="0" y="1870637"/>
                </a:lnTo>
                <a:lnTo>
                  <a:pt x="0" y="0"/>
                </a:lnTo>
                <a:close/>
              </a:path>
            </a:pathLst>
          </a:custGeom>
          <a:blipFill>
            <a:blip>
              <a:alphaModFix amt="35000"/>
              <a:extLst>
                <a:ext uri="{96DAC541-7B7A-43D3-8B79-37D633B846F1}">
                  <asvg:svgBlip xmlns:asvg="http://schemas.microsoft.com/office/drawing/2016/SVG/main" r:embed="rId4"/>
                </a:ext>
              </a:extLst>
            </a:blip>
            <a:stretch>
              <a:fillRect/>
            </a:stretch>
          </a:blipFill>
        </p:spPr>
      </p:sp>
      <p:sp>
        <p:nvSpPr>
          <p:cNvPr id="26" name="Freeform 26"/>
          <p:cNvSpPr/>
          <p:nvPr/>
        </p:nvSpPr>
        <p:spPr>
          <a:xfrm>
            <a:off x="7719704" y="6231044"/>
            <a:ext cx="2848592" cy="1730520"/>
          </a:xfrm>
          <a:custGeom>
            <a:avLst/>
            <a:gdLst/>
            <a:ahLst/>
            <a:cxnLst/>
            <a:rect l="l" t="t" r="r" b="b"/>
            <a:pathLst>
              <a:path w="2848592" h="1730520">
                <a:moveTo>
                  <a:pt x="0" y="0"/>
                </a:moveTo>
                <a:lnTo>
                  <a:pt x="2848592" y="0"/>
                </a:lnTo>
                <a:lnTo>
                  <a:pt x="2848592" y="1730519"/>
                </a:lnTo>
                <a:lnTo>
                  <a:pt x="0" y="1730519"/>
                </a:lnTo>
                <a:lnTo>
                  <a:pt x="0" y="0"/>
                </a:lnTo>
                <a:close/>
              </a:path>
            </a:pathLst>
          </a:custGeom>
          <a:blipFill>
            <a:blip>
              <a:alphaModFix amt="35000"/>
              <a:extLst>
                <a:ext uri="{96DAC541-7B7A-43D3-8B79-37D633B846F1}">
                  <asvg:svgBlip xmlns:asvg="http://schemas.microsoft.com/office/drawing/2016/SVG/main" r:embed="rId5"/>
                </a:ext>
              </a:extLst>
            </a:blip>
            <a:stretch>
              <a:fillRect/>
            </a:stretch>
          </a:blipFill>
        </p:spPr>
      </p:sp>
      <p:sp>
        <p:nvSpPr>
          <p:cNvPr id="27" name="Freeform 27"/>
          <p:cNvSpPr/>
          <p:nvPr/>
        </p:nvSpPr>
        <p:spPr>
          <a:xfrm>
            <a:off x="14244775" y="6081019"/>
            <a:ext cx="1743751" cy="2030569"/>
          </a:xfrm>
          <a:custGeom>
            <a:avLst/>
            <a:gdLst/>
            <a:ahLst/>
            <a:cxnLst/>
            <a:rect l="l" t="t" r="r" b="b"/>
            <a:pathLst>
              <a:path w="1743751" h="2030569">
                <a:moveTo>
                  <a:pt x="0" y="0"/>
                </a:moveTo>
                <a:lnTo>
                  <a:pt x="1743752" y="0"/>
                </a:lnTo>
                <a:lnTo>
                  <a:pt x="1743752" y="2030569"/>
                </a:lnTo>
                <a:lnTo>
                  <a:pt x="0" y="2030569"/>
                </a:lnTo>
                <a:lnTo>
                  <a:pt x="0" y="0"/>
                </a:lnTo>
                <a:close/>
              </a:path>
            </a:pathLst>
          </a:custGeom>
          <a:blipFill>
            <a:blip>
              <a:alphaModFix amt="30000"/>
              <a:extLst>
                <a:ext uri="{96DAC541-7B7A-43D3-8B79-37D633B846F1}">
                  <asvg:svgBlip xmlns:asvg="http://schemas.microsoft.com/office/drawing/2016/SVG/main" r:embed="rId6"/>
                </a:ext>
              </a:extLst>
            </a:blip>
            <a:stretch>
              <a:fillRect/>
            </a:stretch>
          </a:blipFill>
        </p:spPr>
      </p:sp>
      <p:sp>
        <p:nvSpPr>
          <p:cNvPr id="28" name="TextBox 28"/>
          <p:cNvSpPr txBox="1"/>
          <p:nvPr/>
        </p:nvSpPr>
        <p:spPr>
          <a:xfrm>
            <a:off x="3775867" y="166151"/>
            <a:ext cx="10736265" cy="1064260"/>
          </a:xfrm>
          <a:prstGeom prst="rect">
            <a:avLst/>
          </a:prstGeom>
        </p:spPr>
        <p:txBody>
          <a:bodyPr lIns="0" tIns="0" rIns="0" bIns="0" rtlCol="0" anchor="t">
            <a:spAutoFit/>
          </a:bodyPr>
          <a:lstStyle/>
          <a:p>
            <a:pPr marL="0" lvl="0" indent="0" algn="ctr">
              <a:lnSpc>
                <a:spcPts val="8645"/>
              </a:lnSpc>
            </a:pPr>
            <a:r>
              <a:rPr lang="en-US" sz="6500" spc="312">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latin typeface="Playfair Display 2"/>
                <a:ea typeface="Playfair Display 2"/>
                <a:cs typeface="Playfair Display 2"/>
                <a:sym typeface="Playfair Display 2"/>
              </a:rPr>
              <a:t>QUYỀN LỢI TỪ DỰ ÁN</a:t>
            </a:r>
          </a:p>
        </p:txBody>
      </p:sp>
      <p:sp>
        <p:nvSpPr>
          <p:cNvPr id="29" name="TextBox 29"/>
          <p:cNvSpPr txBox="1"/>
          <p:nvPr/>
        </p:nvSpPr>
        <p:spPr>
          <a:xfrm>
            <a:off x="2351897" y="3257431"/>
            <a:ext cx="1193101" cy="412750"/>
          </a:xfrm>
          <a:prstGeom prst="rect">
            <a:avLst/>
          </a:prstGeom>
        </p:spPr>
        <p:txBody>
          <a:bodyPr lIns="0" tIns="0" rIns="0" bIns="0" rtlCol="0" anchor="t">
            <a:spAutoFit/>
          </a:bodyPr>
          <a:lstStyle/>
          <a:p>
            <a:pPr algn="ctr">
              <a:lnSpc>
                <a:spcPts val="3499"/>
              </a:lnSpc>
              <a:spcBef>
                <a:spcPct val="0"/>
              </a:spcBef>
            </a:pPr>
            <a:r>
              <a:rPr lang="en-US" sz="24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KẾT NỐI</a:t>
            </a:r>
          </a:p>
        </p:txBody>
      </p:sp>
      <p:sp>
        <p:nvSpPr>
          <p:cNvPr id="30" name="TextBox 30"/>
          <p:cNvSpPr txBox="1"/>
          <p:nvPr/>
        </p:nvSpPr>
        <p:spPr>
          <a:xfrm>
            <a:off x="8509016" y="3257431"/>
            <a:ext cx="1269968" cy="412750"/>
          </a:xfrm>
          <a:prstGeom prst="rect">
            <a:avLst/>
          </a:prstGeom>
        </p:spPr>
        <p:txBody>
          <a:bodyPr lIns="0" tIns="0" rIns="0" bIns="0" rtlCol="0" anchor="t">
            <a:spAutoFit/>
          </a:bodyPr>
          <a:lstStyle/>
          <a:p>
            <a:pPr algn="ctr">
              <a:lnSpc>
                <a:spcPts val="3499"/>
              </a:lnSpc>
              <a:spcBef>
                <a:spcPct val="0"/>
              </a:spcBef>
            </a:pPr>
            <a:r>
              <a:rPr lang="en-US" sz="24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LAN TỎA</a:t>
            </a:r>
          </a:p>
        </p:txBody>
      </p:sp>
      <p:sp>
        <p:nvSpPr>
          <p:cNvPr id="31" name="TextBox 31"/>
          <p:cNvSpPr txBox="1"/>
          <p:nvPr/>
        </p:nvSpPr>
        <p:spPr>
          <a:xfrm>
            <a:off x="14340240" y="3257431"/>
            <a:ext cx="1400461" cy="412750"/>
          </a:xfrm>
          <a:prstGeom prst="rect">
            <a:avLst/>
          </a:prstGeom>
        </p:spPr>
        <p:txBody>
          <a:bodyPr lIns="0" tIns="0" rIns="0" bIns="0" rtlCol="0" anchor="t">
            <a:spAutoFit/>
          </a:bodyPr>
          <a:lstStyle/>
          <a:p>
            <a:pPr algn="ctr">
              <a:lnSpc>
                <a:spcPts val="3499"/>
              </a:lnSpc>
              <a:spcBef>
                <a:spcPct val="0"/>
              </a:spcBef>
            </a:pPr>
            <a:r>
              <a:rPr lang="en-US" sz="24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KIẾN TẠO</a:t>
            </a:r>
          </a:p>
        </p:txBody>
      </p:sp>
      <p:sp>
        <p:nvSpPr>
          <p:cNvPr id="32" name="TextBox 32"/>
          <p:cNvSpPr txBox="1"/>
          <p:nvPr/>
        </p:nvSpPr>
        <p:spPr>
          <a:xfrm>
            <a:off x="1028700" y="3975943"/>
            <a:ext cx="3839496" cy="1289050"/>
          </a:xfrm>
          <a:prstGeom prst="rect">
            <a:avLst/>
          </a:prstGeom>
        </p:spPr>
        <p:txBody>
          <a:bodyPr lIns="0" tIns="0" rIns="0" bIns="0" rtlCol="0" anchor="t">
            <a:spAutoFit/>
          </a:bodyPr>
          <a:lstStyle/>
          <a:p>
            <a:pPr algn="ctr">
              <a:lnSpc>
                <a:spcPts val="3499"/>
              </a:lnSpc>
            </a:pPr>
            <a:r>
              <a:rPr lang="en-US" sz="24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Giao lưu trực tiếp với chính quyền và cộng đồng doanh nhân tại Bồ Đào Nha.</a:t>
            </a:r>
          </a:p>
        </p:txBody>
      </p:sp>
      <p:sp>
        <p:nvSpPr>
          <p:cNvPr id="33" name="TextBox 33"/>
          <p:cNvSpPr txBox="1"/>
          <p:nvPr/>
        </p:nvSpPr>
        <p:spPr>
          <a:xfrm>
            <a:off x="6980903" y="3975943"/>
            <a:ext cx="4326195" cy="1289050"/>
          </a:xfrm>
          <a:prstGeom prst="rect">
            <a:avLst/>
          </a:prstGeom>
        </p:spPr>
        <p:txBody>
          <a:bodyPr lIns="0" tIns="0" rIns="0" bIns="0" rtlCol="0" anchor="t">
            <a:spAutoFit/>
          </a:bodyPr>
          <a:lstStyle/>
          <a:p>
            <a:pPr algn="ctr">
              <a:lnSpc>
                <a:spcPts val="3499"/>
              </a:lnSpc>
            </a:pPr>
            <a:r>
              <a:rPr lang="en-US" sz="24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Đưa hình ảnh và con người Việt Nam hiện diện đầy tự hào trên bản đồ di sản văn hóa châu Âu</a:t>
            </a:r>
          </a:p>
        </p:txBody>
      </p:sp>
      <p:sp>
        <p:nvSpPr>
          <p:cNvPr id="34" name="TextBox 34"/>
          <p:cNvSpPr txBox="1"/>
          <p:nvPr/>
        </p:nvSpPr>
        <p:spPr>
          <a:xfrm>
            <a:off x="12821640" y="3975943"/>
            <a:ext cx="4437660" cy="1289050"/>
          </a:xfrm>
          <a:prstGeom prst="rect">
            <a:avLst/>
          </a:prstGeom>
        </p:spPr>
        <p:txBody>
          <a:bodyPr lIns="0" tIns="0" rIns="0" bIns="0" rtlCol="0" anchor="t">
            <a:spAutoFit/>
          </a:bodyPr>
          <a:lstStyle/>
          <a:p>
            <a:pPr algn="ctr">
              <a:lnSpc>
                <a:spcPts val="3499"/>
              </a:lnSpc>
            </a:pPr>
            <a:r>
              <a:rPr lang="en-US" sz="24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Xây dựng nền tảng cho các dự án hợp tác về kinh tế, văn hóa và giáo dục trong tương lai.</a:t>
            </a:r>
          </a:p>
        </p:txBody>
      </p:sp>
      <p:sp>
        <p:nvSpPr>
          <p:cNvPr id="35" name="AutoShape 35"/>
          <p:cNvSpPr/>
          <p:nvPr/>
        </p:nvSpPr>
        <p:spPr>
          <a:xfrm>
            <a:off x="-887299" y="8643658"/>
            <a:ext cx="19759790"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36" name="TextBox 36"/>
          <p:cNvSpPr txBox="1"/>
          <p:nvPr/>
        </p:nvSpPr>
        <p:spPr>
          <a:xfrm>
            <a:off x="10300326" y="9210675"/>
            <a:ext cx="6463674"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37" name="TextBox 37"/>
          <p:cNvSpPr txBox="1"/>
          <p:nvPr/>
        </p:nvSpPr>
        <p:spPr>
          <a:xfrm>
            <a:off x="732057" y="9140317"/>
            <a:ext cx="8261379" cy="562990"/>
          </a:xfrm>
          <a:prstGeom prst="rect">
            <a:avLst/>
          </a:prstGeom>
        </p:spPr>
        <p:txBody>
          <a:bodyPr lIns="0" tIns="0" rIns="0" bIns="0" rtlCol="0" anchor="t">
            <a:spAutoFit/>
          </a:bodyPr>
          <a:lstStyle/>
          <a:p>
            <a:pPr marL="0" lvl="0" indent="0" algn="l">
              <a:lnSpc>
                <a:spcPts val="4522"/>
              </a:lnSpc>
            </a:pPr>
            <a:r>
              <a:rPr lang="en-US" sz="3400" spc="163">
                <a:gradFill>
                  <a:gsLst>
                    <a:gs pos="0">
                      <a:srgbClr val="C8A365">
                        <a:alpha val="100000"/>
                      </a:srgbClr>
                    </a:gs>
                    <a:gs pos="33333">
                      <a:srgbClr val="E1CB96">
                        <a:alpha val="100000"/>
                      </a:srgbClr>
                    </a:gs>
                    <a:gs pos="66667">
                      <a:srgbClr val="F4E3BA">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ĐỐI VỚI DOANH NGHIỆP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0" y="-573779"/>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23000"/>
            </a:blip>
            <a:stretch>
              <a:fillRect/>
            </a:stretch>
          </a:blipFill>
        </p:spPr>
      </p:sp>
      <p:grpSp>
        <p:nvGrpSpPr>
          <p:cNvPr id="3" name="Group 3"/>
          <p:cNvGrpSpPr/>
          <p:nvPr/>
        </p:nvGrpSpPr>
        <p:grpSpPr>
          <a:xfrm>
            <a:off x="15201900" y="-43516"/>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D1C38">
                    <a:alpha val="0"/>
                  </a:srgbClr>
                </a:gs>
                <a:gs pos="100000">
                  <a:srgbClr val="061F40">
                    <a:alpha val="15000"/>
                  </a:srgbClr>
                </a:gs>
              </a:gsLst>
              <a:lin ang="0"/>
            </a:gradFill>
          </p:spPr>
        </p:sp>
        <p:sp>
          <p:nvSpPr>
            <p:cNvPr id="5" name="TextBox 5"/>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43516"/>
            <a:ext cx="18288000" cy="10243484"/>
            <a:chOff x="0" y="0"/>
            <a:chExt cx="4816593" cy="2697872"/>
          </a:xfrm>
        </p:grpSpPr>
        <p:sp>
          <p:nvSpPr>
            <p:cNvPr id="7" name="Freeform 7"/>
            <p:cNvSpPr/>
            <p:nvPr/>
          </p:nvSpPr>
          <p:spPr>
            <a:xfrm>
              <a:off x="0" y="0"/>
              <a:ext cx="4816592" cy="2697873"/>
            </a:xfrm>
            <a:custGeom>
              <a:avLst/>
              <a:gdLst/>
              <a:ahLst/>
              <a:cxnLst/>
              <a:rect l="l" t="t" r="r" b="b"/>
              <a:pathLst>
                <a:path w="4816592" h="2697873">
                  <a:moveTo>
                    <a:pt x="0" y="0"/>
                  </a:moveTo>
                  <a:lnTo>
                    <a:pt x="4816592" y="0"/>
                  </a:lnTo>
                  <a:lnTo>
                    <a:pt x="4816592" y="2697873"/>
                  </a:lnTo>
                  <a:lnTo>
                    <a:pt x="0" y="2697873"/>
                  </a:lnTo>
                  <a:close/>
                </a:path>
              </a:pathLst>
            </a:custGeom>
            <a:gradFill rotWithShape="1">
              <a:gsLst>
                <a:gs pos="0">
                  <a:srgbClr val="040B28">
                    <a:alpha val="0"/>
                  </a:srgbClr>
                </a:gs>
                <a:gs pos="100000">
                  <a:srgbClr val="030A27">
                    <a:alpha val="51000"/>
                  </a:srgbClr>
                </a:gs>
              </a:gsLst>
              <a:lin ang="5400000"/>
            </a:gradFill>
          </p:spPr>
        </p:sp>
        <p:sp>
          <p:nvSpPr>
            <p:cNvPr id="8" name="TextBox 8"/>
            <p:cNvSpPr txBox="1"/>
            <p:nvPr/>
          </p:nvSpPr>
          <p:spPr>
            <a:xfrm>
              <a:off x="0" y="-38100"/>
              <a:ext cx="4816593" cy="2735972"/>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379968" y="0"/>
            <a:ext cx="3086100" cy="10287000"/>
            <a:chOff x="0" y="0"/>
            <a:chExt cx="812800" cy="2709333"/>
          </a:xfrm>
        </p:grpSpPr>
        <p:sp>
          <p:nvSpPr>
            <p:cNvPr id="10" name="Freeform 10"/>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61F40">
                    <a:alpha val="100000"/>
                  </a:srgbClr>
                </a:gs>
                <a:gs pos="100000">
                  <a:srgbClr val="0D1C38">
                    <a:alpha val="0"/>
                  </a:srgbClr>
                </a:gs>
              </a:gsLst>
              <a:lin ang="0"/>
            </a:gradFill>
          </p:spPr>
        </p:sp>
        <p:sp>
          <p:nvSpPr>
            <p:cNvPr id="11" name="TextBox 11"/>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sp>
        <p:nvSpPr>
          <p:cNvPr id="12" name="AutoShape 12"/>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3" name="TextBox 13"/>
          <p:cNvSpPr txBox="1"/>
          <p:nvPr/>
        </p:nvSpPr>
        <p:spPr>
          <a:xfrm>
            <a:off x="2395314" y="179006"/>
            <a:ext cx="14063897" cy="1064261"/>
          </a:xfrm>
          <a:prstGeom prst="rect">
            <a:avLst/>
          </a:prstGeom>
        </p:spPr>
        <p:txBody>
          <a:bodyPr lIns="0" tIns="0" rIns="0" bIns="0" rtlCol="0" anchor="t">
            <a:spAutoFit/>
          </a:bodyPr>
          <a:lstStyle/>
          <a:p>
            <a:pPr marL="0" lvl="0" indent="0" algn="ctr">
              <a:lnSpc>
                <a:spcPts val="8644"/>
              </a:lnSpc>
            </a:pPr>
            <a:r>
              <a:rPr lang="en-US" sz="6499" spc="311">
                <a:gradFill>
                  <a:gsLst>
                    <a:gs pos="0">
                      <a:srgbClr val="C8A365">
                        <a:alpha val="100000"/>
                      </a:srgbClr>
                    </a:gs>
                    <a:gs pos="33333">
                      <a:srgbClr val="E1CB96">
                        <a:alpha val="100000"/>
                      </a:srgbClr>
                    </a:gs>
                    <a:gs pos="66667">
                      <a:srgbClr val="F4E3BA">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HỆ THỐNG GÓI TÀI TRỢ</a:t>
            </a:r>
          </a:p>
        </p:txBody>
      </p:sp>
      <p:sp>
        <p:nvSpPr>
          <p:cNvPr id="14" name="TextBox 14"/>
          <p:cNvSpPr txBox="1"/>
          <p:nvPr/>
        </p:nvSpPr>
        <p:spPr>
          <a:xfrm>
            <a:off x="10190738" y="9475788"/>
            <a:ext cx="6420862"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graphicFrame>
        <p:nvGraphicFramePr>
          <p:cNvPr id="15" name="Table 15"/>
          <p:cNvGraphicFramePr>
            <a:graphicFrameLocks noGrp="1"/>
          </p:cNvGraphicFramePr>
          <p:nvPr/>
        </p:nvGraphicFramePr>
        <p:xfrm>
          <a:off x="1828789" y="1653448"/>
          <a:ext cx="14630423" cy="7604850"/>
        </p:xfrm>
        <a:graphic>
          <a:graphicData uri="http://schemas.openxmlformats.org/drawingml/2006/table">
            <a:tbl>
              <a:tblPr/>
              <a:tblGrid>
                <a:gridCol w="5260188">
                  <a:extLst>
                    <a:ext uri="{9D8B030D-6E8A-4147-A177-3AD203B41FA5}">
                      <a16:colId xmlns:a16="http://schemas.microsoft.com/office/drawing/2014/main" val="20000"/>
                    </a:ext>
                  </a:extLst>
                </a:gridCol>
                <a:gridCol w="3355159">
                  <a:extLst>
                    <a:ext uri="{9D8B030D-6E8A-4147-A177-3AD203B41FA5}">
                      <a16:colId xmlns:a16="http://schemas.microsoft.com/office/drawing/2014/main" val="20001"/>
                    </a:ext>
                  </a:extLst>
                </a:gridCol>
                <a:gridCol w="2995123">
                  <a:extLst>
                    <a:ext uri="{9D8B030D-6E8A-4147-A177-3AD203B41FA5}">
                      <a16:colId xmlns:a16="http://schemas.microsoft.com/office/drawing/2014/main" val="20002"/>
                    </a:ext>
                  </a:extLst>
                </a:gridCol>
                <a:gridCol w="3019953">
                  <a:extLst>
                    <a:ext uri="{9D8B030D-6E8A-4147-A177-3AD203B41FA5}">
                      <a16:colId xmlns:a16="http://schemas.microsoft.com/office/drawing/2014/main" val="20003"/>
                    </a:ext>
                  </a:extLst>
                </a:gridCol>
              </a:tblGrid>
              <a:tr h="994141">
                <a:tc>
                  <a:txBody>
                    <a:bodyPr/>
                    <a:lstStyle/>
                    <a:p>
                      <a:pPr algn="ctr">
                        <a:lnSpc>
                          <a:spcPts val="2759"/>
                        </a:lnSpc>
                        <a:defRPr/>
                      </a:pPr>
                      <a:r>
                        <a:rPr lang="en-US" sz="1999" b="1">
                          <a:solidFill>
                            <a:srgbClr val="F0E4BA"/>
                          </a:solidFill>
                          <a:latin typeface="Faustina Bold"/>
                          <a:ea typeface="Faustina Bold"/>
                          <a:cs typeface="Faustina Bold"/>
                          <a:sym typeface="Faustina Bold"/>
                        </a:rPr>
                        <a:t>QUYỀN LỢI</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KIM CƯƠNG</a:t>
                      </a:r>
                      <a:endParaRPr lang="en-US" sz="1100"/>
                    </a:p>
                    <a:p>
                      <a:pPr algn="ctr">
                        <a:lnSpc>
                          <a:spcPts val="2759"/>
                        </a:lnSpc>
                      </a:pPr>
                      <a:r>
                        <a:rPr lang="en-US" sz="1999" b="1">
                          <a:solidFill>
                            <a:srgbClr val="F0E4BA"/>
                          </a:solidFill>
                          <a:latin typeface="Faustina Bold"/>
                          <a:ea typeface="Faustina Bold"/>
                          <a:cs typeface="Faustina Bold"/>
                          <a:sym typeface="Faustina Bold"/>
                        </a:rPr>
                        <a:t>(25.000 €)</a:t>
                      </a:r>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VÀNG</a:t>
                      </a:r>
                      <a:endParaRPr lang="en-US" sz="1100"/>
                    </a:p>
                    <a:p>
                      <a:pPr algn="ctr">
                        <a:lnSpc>
                          <a:spcPts val="2759"/>
                        </a:lnSpc>
                      </a:pPr>
                      <a:r>
                        <a:rPr lang="en-US" sz="1999" b="1">
                          <a:solidFill>
                            <a:srgbClr val="F0E4BA"/>
                          </a:solidFill>
                          <a:latin typeface="Faustina Bold"/>
                          <a:ea typeface="Faustina Bold"/>
                          <a:cs typeface="Faustina Bold"/>
                          <a:sym typeface="Faustina Bold"/>
                        </a:rPr>
                        <a:t>(15.000 €)</a:t>
                      </a:r>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BẠC</a:t>
                      </a:r>
                      <a:endParaRPr lang="en-US" sz="1100"/>
                    </a:p>
                    <a:p>
                      <a:pPr algn="ctr">
                        <a:lnSpc>
                          <a:spcPts val="2759"/>
                        </a:lnSpc>
                      </a:pPr>
                      <a:r>
                        <a:rPr lang="en-US" sz="1999" b="1">
                          <a:solidFill>
                            <a:srgbClr val="F0E4BA"/>
                          </a:solidFill>
                          <a:latin typeface="Faustina Bold"/>
                          <a:ea typeface="Faustina Bold"/>
                          <a:cs typeface="Faustina Bold"/>
                          <a:sym typeface="Faustina Bold"/>
                        </a:rPr>
                        <a:t>(10.000 €)</a:t>
                      </a:r>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extLst>
                  <a:ext uri="{0D108BD9-81ED-4DB2-BD59-A6C34878D82A}">
                    <a16:rowId xmlns:a16="http://schemas.microsoft.com/office/drawing/2014/main" val="10000"/>
                  </a:ext>
                </a:extLst>
              </a:tr>
              <a:tr h="911107">
                <a:tc>
                  <a:txBody>
                    <a:bodyPr/>
                    <a:lstStyle/>
                    <a:p>
                      <a:pPr algn="l">
                        <a:lnSpc>
                          <a:spcPts val="2759"/>
                        </a:lnSpc>
                        <a:defRPr/>
                      </a:pPr>
                      <a:r>
                        <a:rPr lang="en-US" sz="1999">
                          <a:solidFill>
                            <a:srgbClr val="F0E4BA"/>
                          </a:solidFill>
                          <a:latin typeface="Faustina"/>
                          <a:ea typeface="Faustina"/>
                          <a:cs typeface="Faustina"/>
                          <a:sym typeface="Faustina"/>
                        </a:rPr>
                        <a:t>Danh xưng chính thức</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a:solidFill>
                            <a:srgbClr val="F0E4BA"/>
                          </a:solidFill>
                          <a:latin typeface="Faustina"/>
                          <a:ea typeface="Faustina"/>
                          <a:cs typeface="Faustina"/>
                          <a:sym typeface="Faustina"/>
                        </a:rPr>
                        <a:t>Đối tác chiến lược</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a:solidFill>
                            <a:srgbClr val="F0E4BA"/>
                          </a:solidFill>
                          <a:latin typeface="Faustina"/>
                          <a:ea typeface="Faustina"/>
                          <a:cs typeface="Faustina"/>
                          <a:sym typeface="Faustina"/>
                        </a:rPr>
                        <a:t>Đối tác chính</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a:solidFill>
                            <a:srgbClr val="F0E4BA"/>
                          </a:solidFill>
                          <a:latin typeface="Faustina"/>
                          <a:ea typeface="Faustina"/>
                          <a:cs typeface="Faustina"/>
                          <a:sym typeface="Faustina"/>
                        </a:rPr>
                        <a:t>Đối tác hỗ trợ</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extLst>
                  <a:ext uri="{0D108BD9-81ED-4DB2-BD59-A6C34878D82A}">
                    <a16:rowId xmlns:a16="http://schemas.microsoft.com/office/drawing/2014/main" val="10001"/>
                  </a:ext>
                </a:extLst>
              </a:tr>
              <a:tr h="610046">
                <a:tc>
                  <a:txBody>
                    <a:bodyPr/>
                    <a:lstStyle/>
                    <a:p>
                      <a:pPr algn="l">
                        <a:lnSpc>
                          <a:spcPts val="2759"/>
                        </a:lnSpc>
                        <a:defRPr/>
                      </a:pPr>
                      <a:r>
                        <a:rPr lang="en-US" sz="1999">
                          <a:solidFill>
                            <a:srgbClr val="F0E4BA"/>
                          </a:solidFill>
                          <a:latin typeface="Faustina"/>
                          <a:ea typeface="Faustina"/>
                          <a:cs typeface="Faustina"/>
                          <a:sym typeface="Faustina"/>
                        </a:rPr>
                        <a:t>Số suất tham gia (full package)</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a:solidFill>
                            <a:srgbClr val="F0E4BA"/>
                          </a:solidFill>
                          <a:latin typeface="Faustina"/>
                          <a:ea typeface="Faustina"/>
                          <a:cs typeface="Faustina"/>
                          <a:sym typeface="Faustina"/>
                        </a:rPr>
                        <a:t>5-10</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a:solidFill>
                            <a:srgbClr val="F0E4BA"/>
                          </a:solidFill>
                          <a:latin typeface="Faustina"/>
                          <a:ea typeface="Faustina"/>
                          <a:cs typeface="Faustina"/>
                          <a:sym typeface="Faustina"/>
                        </a:rPr>
                        <a:t>3-5</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a:solidFill>
                            <a:srgbClr val="F0E4BA"/>
                          </a:solidFill>
                          <a:latin typeface="Faustina"/>
                          <a:ea typeface="Faustina"/>
                          <a:cs typeface="Faustina"/>
                          <a:sym typeface="Faustina"/>
                        </a:rPr>
                        <a:t>2-3</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extLst>
                  <a:ext uri="{0D108BD9-81ED-4DB2-BD59-A6C34878D82A}">
                    <a16:rowId xmlns:a16="http://schemas.microsoft.com/office/drawing/2014/main" val="10002"/>
                  </a:ext>
                </a:extLst>
              </a:tr>
              <a:tr h="582163">
                <a:tc>
                  <a:txBody>
                    <a:bodyPr/>
                    <a:lstStyle/>
                    <a:p>
                      <a:pPr algn="l">
                        <a:lnSpc>
                          <a:spcPts val="2759"/>
                        </a:lnSpc>
                        <a:defRPr/>
                      </a:pPr>
                      <a:r>
                        <a:rPr lang="en-US" sz="1999">
                          <a:solidFill>
                            <a:srgbClr val="F0E4BA"/>
                          </a:solidFill>
                          <a:latin typeface="Faustina"/>
                          <a:ea typeface="Faustina"/>
                          <a:cs typeface="Faustina"/>
                          <a:sym typeface="Faustina"/>
                        </a:rPr>
                        <a:t>Stall trưng bày</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3</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1</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99"/>
                        </a:lnSpc>
                        <a:defRPr/>
                      </a:pP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extLst>
                  <a:ext uri="{0D108BD9-81ED-4DB2-BD59-A6C34878D82A}">
                    <a16:rowId xmlns:a16="http://schemas.microsoft.com/office/drawing/2014/main" val="10003"/>
                  </a:ext>
                </a:extLst>
              </a:tr>
              <a:tr h="573939">
                <a:tc>
                  <a:txBody>
                    <a:bodyPr/>
                    <a:lstStyle/>
                    <a:p>
                      <a:pPr algn="l">
                        <a:lnSpc>
                          <a:spcPts val="2759"/>
                        </a:lnSpc>
                        <a:defRPr/>
                      </a:pPr>
                      <a:r>
                        <a:rPr lang="en-US" sz="1999">
                          <a:solidFill>
                            <a:srgbClr val="F0E4BA"/>
                          </a:solidFill>
                          <a:latin typeface="Faustina"/>
                          <a:ea typeface="Faustina"/>
                          <a:cs typeface="Faustina"/>
                          <a:sym typeface="Faustina"/>
                        </a:rPr>
                        <a:t>Logo trên backdrop chính</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extLst>
                  <a:ext uri="{0D108BD9-81ED-4DB2-BD59-A6C34878D82A}">
                    <a16:rowId xmlns:a16="http://schemas.microsoft.com/office/drawing/2014/main" val="10004"/>
                  </a:ext>
                </a:extLst>
              </a:tr>
              <a:tr h="610046">
                <a:tc>
                  <a:txBody>
                    <a:bodyPr/>
                    <a:lstStyle/>
                    <a:p>
                      <a:pPr algn="l">
                        <a:lnSpc>
                          <a:spcPts val="2759"/>
                        </a:lnSpc>
                        <a:defRPr/>
                      </a:pPr>
                      <a:r>
                        <a:rPr lang="en-US" sz="1999">
                          <a:solidFill>
                            <a:srgbClr val="F0E4BA"/>
                          </a:solidFill>
                          <a:latin typeface="Faustina"/>
                          <a:ea typeface="Faustina"/>
                          <a:cs typeface="Faustina"/>
                          <a:sym typeface="Faustina"/>
                        </a:rPr>
                        <a:t>Logo trên toàn bộ truyền thông</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extLst>
                  <a:ext uri="{0D108BD9-81ED-4DB2-BD59-A6C34878D82A}">
                    <a16:rowId xmlns:a16="http://schemas.microsoft.com/office/drawing/2014/main" val="10005"/>
                  </a:ext>
                </a:extLst>
              </a:tr>
              <a:tr h="582163">
                <a:tc>
                  <a:txBody>
                    <a:bodyPr/>
                    <a:lstStyle/>
                    <a:p>
                      <a:pPr algn="l">
                        <a:lnSpc>
                          <a:spcPts val="2759"/>
                        </a:lnSpc>
                        <a:defRPr/>
                      </a:pPr>
                      <a:r>
                        <a:rPr lang="en-US" sz="1999">
                          <a:solidFill>
                            <a:srgbClr val="F0E4BA"/>
                          </a:solidFill>
                          <a:latin typeface="Faustina"/>
                          <a:ea typeface="Faustina"/>
                          <a:cs typeface="Faustina"/>
                          <a:sym typeface="Faustina"/>
                        </a:rPr>
                        <a:t>Phát biểu tại lễ khai mạc</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99"/>
                        </a:lnSpc>
                        <a:defRPr/>
                      </a:pP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extLst>
                  <a:ext uri="{0D108BD9-81ED-4DB2-BD59-A6C34878D82A}">
                    <a16:rowId xmlns:a16="http://schemas.microsoft.com/office/drawing/2014/main" val="10006"/>
                  </a:ext>
                </a:extLst>
              </a:tr>
              <a:tr h="610046">
                <a:tc>
                  <a:txBody>
                    <a:bodyPr/>
                    <a:lstStyle/>
                    <a:p>
                      <a:pPr algn="l">
                        <a:lnSpc>
                          <a:spcPts val="2759"/>
                        </a:lnSpc>
                        <a:defRPr/>
                      </a:pPr>
                      <a:r>
                        <a:rPr lang="en-US" sz="1999">
                          <a:solidFill>
                            <a:srgbClr val="F0E4BA"/>
                          </a:solidFill>
                          <a:latin typeface="Faustina"/>
                          <a:ea typeface="Faustina"/>
                          <a:cs typeface="Faustina"/>
                          <a:sym typeface="Faustina"/>
                        </a:rPr>
                        <a:t>Tham gia khu vực VIP ngoại giao</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99"/>
                        </a:lnSpc>
                        <a:defRPr/>
                      </a:pP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extLst>
                  <a:ext uri="{0D108BD9-81ED-4DB2-BD59-A6C34878D82A}">
                    <a16:rowId xmlns:a16="http://schemas.microsoft.com/office/drawing/2014/main" val="10007"/>
                  </a:ext>
                </a:extLst>
              </a:tr>
              <a:tr h="911107">
                <a:tc>
                  <a:txBody>
                    <a:bodyPr/>
                    <a:lstStyle/>
                    <a:p>
                      <a:pPr algn="l">
                        <a:lnSpc>
                          <a:spcPts val="2759"/>
                        </a:lnSpc>
                        <a:defRPr/>
                      </a:pPr>
                      <a:r>
                        <a:rPr lang="en-US" sz="1999">
                          <a:solidFill>
                            <a:srgbClr val="F0E4BA"/>
                          </a:solidFill>
                          <a:latin typeface="Faustina"/>
                          <a:ea typeface="Faustina"/>
                          <a:cs typeface="Faustina"/>
                          <a:sym typeface="Faustina"/>
                        </a:rPr>
                        <a:t>Networking cấp cao (đại sứ, học giả)</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99"/>
                        </a:lnSpc>
                        <a:defRPr/>
                      </a:pP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extLst>
                  <a:ext uri="{0D108BD9-81ED-4DB2-BD59-A6C34878D82A}">
                    <a16:rowId xmlns:a16="http://schemas.microsoft.com/office/drawing/2014/main" val="10008"/>
                  </a:ext>
                </a:extLst>
              </a:tr>
              <a:tr h="610046">
                <a:tc>
                  <a:txBody>
                    <a:bodyPr/>
                    <a:lstStyle/>
                    <a:p>
                      <a:pPr algn="l">
                        <a:lnSpc>
                          <a:spcPts val="2759"/>
                        </a:lnSpc>
                        <a:defRPr/>
                      </a:pPr>
                      <a:r>
                        <a:rPr lang="en-US" sz="1999">
                          <a:solidFill>
                            <a:srgbClr val="F0E4BA"/>
                          </a:solidFill>
                          <a:latin typeface="Faustina"/>
                          <a:ea typeface="Faustina"/>
                          <a:cs typeface="Faustina"/>
                          <a:sym typeface="Faustina"/>
                        </a:rPr>
                        <a:t>Kết nối B2B/B2G theo nhu cầu</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99"/>
                        </a:lnSpc>
                        <a:defRPr/>
                      </a:pP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extLst>
                  <a:ext uri="{0D108BD9-81ED-4DB2-BD59-A6C34878D82A}">
                    <a16:rowId xmlns:a16="http://schemas.microsoft.com/office/drawing/2014/main" val="10009"/>
                  </a:ext>
                </a:extLst>
              </a:tr>
              <a:tr h="610046">
                <a:tc>
                  <a:txBody>
                    <a:bodyPr/>
                    <a:lstStyle/>
                    <a:p>
                      <a:pPr algn="l">
                        <a:lnSpc>
                          <a:spcPts val="2759"/>
                        </a:lnSpc>
                        <a:defRPr/>
                      </a:pPr>
                      <a:r>
                        <a:rPr lang="en-US" sz="1999">
                          <a:solidFill>
                            <a:srgbClr val="F0E4BA"/>
                          </a:solidFill>
                          <a:latin typeface="Faustina"/>
                          <a:ea typeface="Faustina"/>
                          <a:cs typeface="Faustina"/>
                          <a:sym typeface="Faustina"/>
                        </a:rPr>
                        <a:t>Phỏng vấn / truyền thông riêng</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59"/>
                        </a:lnSpc>
                        <a:defRPr/>
                      </a:pPr>
                      <a:r>
                        <a:rPr lang="en-US" sz="1999" b="1">
                          <a:solidFill>
                            <a:srgbClr val="F0E4BA"/>
                          </a:solidFill>
                          <a:latin typeface="Faustina Bold"/>
                          <a:ea typeface="Faustina Bold"/>
                          <a:cs typeface="Faustina Bold"/>
                          <a:sym typeface="Faustina Bold"/>
                        </a:rPr>
                        <a:t>x</a:t>
                      </a: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99"/>
                        </a:lnSpc>
                        <a:defRPr/>
                      </a:pP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tc>
                  <a:txBody>
                    <a:bodyPr/>
                    <a:lstStyle/>
                    <a:p>
                      <a:pPr algn="ctr">
                        <a:lnSpc>
                          <a:spcPts val="2799"/>
                        </a:lnSpc>
                        <a:defRPr/>
                      </a:pPr>
                      <a:endParaRPr lang="en-US" sz="1100"/>
                    </a:p>
                  </a:txBody>
                  <a:tcPr marL="76200" marR="76200" marT="76200" marB="76200" anchor="ctr">
                    <a:lnL w="19050" cap="flat" cmpd="sng" algn="ctr">
                      <a:solidFill>
                        <a:srgbClr val="F0E4BA"/>
                      </a:solidFill>
                      <a:prstDash val="solid"/>
                      <a:round/>
                      <a:headEnd type="none" w="med" len="med"/>
                      <a:tailEnd type="none" w="med" len="med"/>
                    </a:lnL>
                    <a:lnR w="19050" cap="flat" cmpd="sng" algn="ctr">
                      <a:solidFill>
                        <a:srgbClr val="F0E4BA"/>
                      </a:solidFill>
                      <a:prstDash val="solid"/>
                      <a:round/>
                      <a:headEnd type="none" w="med" len="med"/>
                      <a:tailEnd type="none" w="med" len="med"/>
                    </a:lnR>
                    <a:lnT w="19050" cap="flat" cmpd="sng" algn="ctr">
                      <a:solidFill>
                        <a:srgbClr val="F0E4BA"/>
                      </a:solidFill>
                      <a:prstDash val="solid"/>
                      <a:round/>
                      <a:headEnd type="none" w="med" len="med"/>
                      <a:tailEnd type="none" w="med" len="med"/>
                    </a:lnT>
                    <a:lnB w="19050" cap="flat" cmpd="sng" algn="ctr">
                      <a:solidFill>
                        <a:srgbClr val="F0E4BA"/>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16" name="Freeform 16"/>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3"/>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0" y="-573779"/>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23000"/>
            </a:blip>
            <a:stretch>
              <a:fillRect/>
            </a:stretch>
          </a:blipFill>
        </p:spPr>
      </p:sp>
      <p:grpSp>
        <p:nvGrpSpPr>
          <p:cNvPr id="3" name="Group 3"/>
          <p:cNvGrpSpPr/>
          <p:nvPr/>
        </p:nvGrpSpPr>
        <p:grpSpPr>
          <a:xfrm>
            <a:off x="15201900" y="-43516"/>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D1C38">
                    <a:alpha val="0"/>
                  </a:srgbClr>
                </a:gs>
                <a:gs pos="100000">
                  <a:srgbClr val="061F40">
                    <a:alpha val="15000"/>
                  </a:srgbClr>
                </a:gs>
              </a:gsLst>
              <a:lin ang="0"/>
            </a:gradFill>
          </p:spPr>
        </p:sp>
        <p:sp>
          <p:nvSpPr>
            <p:cNvPr id="5" name="TextBox 5"/>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43516"/>
            <a:ext cx="18288000" cy="10243484"/>
            <a:chOff x="0" y="0"/>
            <a:chExt cx="4816593" cy="2697872"/>
          </a:xfrm>
        </p:grpSpPr>
        <p:sp>
          <p:nvSpPr>
            <p:cNvPr id="7" name="Freeform 7"/>
            <p:cNvSpPr/>
            <p:nvPr/>
          </p:nvSpPr>
          <p:spPr>
            <a:xfrm>
              <a:off x="0" y="0"/>
              <a:ext cx="4816592" cy="2697873"/>
            </a:xfrm>
            <a:custGeom>
              <a:avLst/>
              <a:gdLst/>
              <a:ahLst/>
              <a:cxnLst/>
              <a:rect l="l" t="t" r="r" b="b"/>
              <a:pathLst>
                <a:path w="4816592" h="2697873">
                  <a:moveTo>
                    <a:pt x="0" y="0"/>
                  </a:moveTo>
                  <a:lnTo>
                    <a:pt x="4816592" y="0"/>
                  </a:lnTo>
                  <a:lnTo>
                    <a:pt x="4816592" y="2697873"/>
                  </a:lnTo>
                  <a:lnTo>
                    <a:pt x="0" y="2697873"/>
                  </a:lnTo>
                  <a:close/>
                </a:path>
              </a:pathLst>
            </a:custGeom>
            <a:gradFill rotWithShape="1">
              <a:gsLst>
                <a:gs pos="0">
                  <a:srgbClr val="040B28">
                    <a:alpha val="0"/>
                  </a:srgbClr>
                </a:gs>
                <a:gs pos="100000">
                  <a:srgbClr val="030A27">
                    <a:alpha val="51000"/>
                  </a:srgbClr>
                </a:gs>
              </a:gsLst>
              <a:lin ang="5400000"/>
            </a:gradFill>
          </p:spPr>
        </p:sp>
        <p:sp>
          <p:nvSpPr>
            <p:cNvPr id="8" name="TextBox 8"/>
            <p:cNvSpPr txBox="1"/>
            <p:nvPr/>
          </p:nvSpPr>
          <p:spPr>
            <a:xfrm>
              <a:off x="0" y="-38100"/>
              <a:ext cx="4816593" cy="2735972"/>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379968" y="0"/>
            <a:ext cx="3086100" cy="10287000"/>
            <a:chOff x="0" y="0"/>
            <a:chExt cx="812800" cy="2709333"/>
          </a:xfrm>
        </p:grpSpPr>
        <p:sp>
          <p:nvSpPr>
            <p:cNvPr id="10" name="Freeform 10"/>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61F40">
                    <a:alpha val="100000"/>
                  </a:srgbClr>
                </a:gs>
                <a:gs pos="100000">
                  <a:srgbClr val="0D1C38">
                    <a:alpha val="0"/>
                  </a:srgbClr>
                </a:gs>
              </a:gsLst>
              <a:lin ang="0"/>
            </a:gradFill>
          </p:spPr>
        </p:sp>
        <p:sp>
          <p:nvSpPr>
            <p:cNvPr id="11" name="TextBox 11"/>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3"/>
            <a:stretch>
              <a:fillRect/>
            </a:stretch>
          </a:blipFill>
        </p:spPr>
      </p:sp>
      <p:sp>
        <p:nvSpPr>
          <p:cNvPr id="13" name="AutoShape 13"/>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4" name="TextBox 14"/>
          <p:cNvSpPr txBox="1"/>
          <p:nvPr/>
        </p:nvSpPr>
        <p:spPr>
          <a:xfrm>
            <a:off x="1123802" y="1803437"/>
            <a:ext cx="4004929" cy="850900"/>
          </a:xfrm>
          <a:prstGeom prst="rect">
            <a:avLst/>
          </a:prstGeom>
        </p:spPr>
        <p:txBody>
          <a:bodyPr lIns="0" tIns="0" rIns="0" bIns="0" rtlCol="0" anchor="t">
            <a:spAutoFit/>
          </a:bodyPr>
          <a:lstStyle/>
          <a:p>
            <a:pPr algn="l">
              <a:lnSpc>
                <a:spcPts val="3499"/>
              </a:lnSpc>
              <a:spcBef>
                <a:spcPct val="0"/>
              </a:spcBef>
            </a:pPr>
            <a:r>
              <a:rPr lang="en-US" sz="24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BƯỚC 1: ĐĂNG KÝ &amp; XÁC NHẬN THÔNG TIN</a:t>
            </a:r>
          </a:p>
        </p:txBody>
      </p:sp>
      <p:sp>
        <p:nvSpPr>
          <p:cNvPr id="15" name="TextBox 15"/>
          <p:cNvSpPr txBox="1"/>
          <p:nvPr/>
        </p:nvSpPr>
        <p:spPr>
          <a:xfrm>
            <a:off x="12558760" y="1835187"/>
            <a:ext cx="4596193" cy="412750"/>
          </a:xfrm>
          <a:prstGeom prst="rect">
            <a:avLst/>
          </a:prstGeom>
        </p:spPr>
        <p:txBody>
          <a:bodyPr lIns="0" tIns="0" rIns="0" bIns="0" rtlCol="0" anchor="t">
            <a:spAutoFit/>
          </a:bodyPr>
          <a:lstStyle/>
          <a:p>
            <a:pPr algn="ctr">
              <a:lnSpc>
                <a:spcPts val="3499"/>
              </a:lnSpc>
              <a:spcBef>
                <a:spcPct val="0"/>
              </a:spcBef>
            </a:pPr>
            <a:r>
              <a:rPr lang="en-US" sz="24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BƯỚC 2: CHUYỂN KHOẢN LỆ PHÍ</a:t>
            </a:r>
          </a:p>
        </p:txBody>
      </p:sp>
      <p:sp>
        <p:nvSpPr>
          <p:cNvPr id="16" name="TextBox 16"/>
          <p:cNvSpPr txBox="1"/>
          <p:nvPr/>
        </p:nvSpPr>
        <p:spPr>
          <a:xfrm>
            <a:off x="3858153" y="281977"/>
            <a:ext cx="10571693" cy="1064260"/>
          </a:xfrm>
          <a:prstGeom prst="rect">
            <a:avLst/>
          </a:prstGeom>
        </p:spPr>
        <p:txBody>
          <a:bodyPr lIns="0" tIns="0" rIns="0" bIns="0" rtlCol="0" anchor="t">
            <a:spAutoFit/>
          </a:bodyPr>
          <a:lstStyle/>
          <a:p>
            <a:pPr marL="0" lvl="0" indent="0" algn="ctr">
              <a:lnSpc>
                <a:spcPts val="8645"/>
              </a:lnSpc>
            </a:pPr>
            <a:r>
              <a:rPr lang="en-US" sz="6500" spc="312">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latin typeface="Playfair Display 2"/>
                <a:ea typeface="Playfair Display 2"/>
                <a:cs typeface="Playfair Display 2"/>
                <a:sym typeface="Playfair Display 2"/>
              </a:rPr>
              <a:t>HƯỚNG DẪN ĐĂNG KÝ</a:t>
            </a:r>
          </a:p>
        </p:txBody>
      </p:sp>
      <p:sp>
        <p:nvSpPr>
          <p:cNvPr id="17" name="AutoShape 17"/>
          <p:cNvSpPr/>
          <p:nvPr/>
        </p:nvSpPr>
        <p:spPr>
          <a:xfrm>
            <a:off x="4909559" y="2025395"/>
            <a:ext cx="6988451"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8" name="AutoShape 18"/>
          <p:cNvSpPr/>
          <p:nvPr/>
        </p:nvSpPr>
        <p:spPr>
          <a:xfrm>
            <a:off x="7414396" y="2025395"/>
            <a:ext cx="0" cy="4026934"/>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grpSp>
        <p:nvGrpSpPr>
          <p:cNvPr id="19" name="Group 19"/>
          <p:cNvGrpSpPr/>
          <p:nvPr/>
        </p:nvGrpSpPr>
        <p:grpSpPr>
          <a:xfrm>
            <a:off x="13438337" y="2717837"/>
            <a:ext cx="4133972" cy="2424135"/>
            <a:chOff x="0" y="0"/>
            <a:chExt cx="1225611" cy="718691"/>
          </a:xfrm>
        </p:grpSpPr>
        <p:sp>
          <p:nvSpPr>
            <p:cNvPr id="20" name="Freeform 20"/>
            <p:cNvSpPr/>
            <p:nvPr/>
          </p:nvSpPr>
          <p:spPr>
            <a:xfrm>
              <a:off x="0" y="0"/>
              <a:ext cx="1225611" cy="718691"/>
            </a:xfrm>
            <a:custGeom>
              <a:avLst/>
              <a:gdLst/>
              <a:ahLst/>
              <a:cxnLst/>
              <a:rect l="l" t="t" r="r" b="b"/>
              <a:pathLst>
                <a:path w="1225611" h="718691">
                  <a:moveTo>
                    <a:pt x="1225611" y="46819"/>
                  </a:moveTo>
                  <a:lnTo>
                    <a:pt x="1225611" y="671872"/>
                  </a:lnTo>
                  <a:cubicBezTo>
                    <a:pt x="1225611" y="697729"/>
                    <a:pt x="1204649" y="718691"/>
                    <a:pt x="1178792" y="718691"/>
                  </a:cubicBezTo>
                  <a:lnTo>
                    <a:pt x="46819" y="718691"/>
                  </a:lnTo>
                  <a:cubicBezTo>
                    <a:pt x="34402" y="718691"/>
                    <a:pt x="22493" y="713758"/>
                    <a:pt x="13713" y="704978"/>
                  </a:cubicBezTo>
                  <a:cubicBezTo>
                    <a:pt x="4933" y="696197"/>
                    <a:pt x="0" y="684289"/>
                    <a:pt x="0" y="671872"/>
                  </a:cubicBezTo>
                  <a:lnTo>
                    <a:pt x="0" y="46819"/>
                  </a:lnTo>
                  <a:cubicBezTo>
                    <a:pt x="0" y="20962"/>
                    <a:pt x="20962" y="0"/>
                    <a:pt x="46819" y="0"/>
                  </a:cubicBezTo>
                  <a:lnTo>
                    <a:pt x="1178792" y="0"/>
                  </a:lnTo>
                  <a:cubicBezTo>
                    <a:pt x="1204649" y="0"/>
                    <a:pt x="1225611" y="20962"/>
                    <a:pt x="1225611" y="46819"/>
                  </a:cubicBezTo>
                  <a:close/>
                </a:path>
              </a:pathLst>
            </a:custGeom>
            <a:ln w="19050" cap="rnd">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round/>
            </a:ln>
          </p:spPr>
        </p:sp>
        <p:sp>
          <p:nvSpPr>
            <p:cNvPr id="21" name="TextBox 21"/>
            <p:cNvSpPr txBox="1"/>
            <p:nvPr/>
          </p:nvSpPr>
          <p:spPr>
            <a:xfrm>
              <a:off x="0" y="-38100"/>
              <a:ext cx="1225611" cy="756791"/>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7738246" y="2717837"/>
            <a:ext cx="5385766" cy="2424135"/>
            <a:chOff x="0" y="0"/>
            <a:chExt cx="1596734" cy="718691"/>
          </a:xfrm>
        </p:grpSpPr>
        <p:sp>
          <p:nvSpPr>
            <p:cNvPr id="23" name="Freeform 23"/>
            <p:cNvSpPr/>
            <p:nvPr/>
          </p:nvSpPr>
          <p:spPr>
            <a:xfrm>
              <a:off x="0" y="0"/>
              <a:ext cx="1596734" cy="718691"/>
            </a:xfrm>
            <a:custGeom>
              <a:avLst/>
              <a:gdLst/>
              <a:ahLst/>
              <a:cxnLst/>
              <a:rect l="l" t="t" r="r" b="b"/>
              <a:pathLst>
                <a:path w="1596734" h="718691">
                  <a:moveTo>
                    <a:pt x="1596734" y="35937"/>
                  </a:moveTo>
                  <a:lnTo>
                    <a:pt x="1596734" y="682754"/>
                  </a:lnTo>
                  <a:cubicBezTo>
                    <a:pt x="1596734" y="702601"/>
                    <a:pt x="1580645" y="718691"/>
                    <a:pt x="1560797" y="718691"/>
                  </a:cubicBezTo>
                  <a:lnTo>
                    <a:pt x="35937" y="718691"/>
                  </a:lnTo>
                  <a:cubicBezTo>
                    <a:pt x="16090" y="718691"/>
                    <a:pt x="0" y="702601"/>
                    <a:pt x="0" y="682754"/>
                  </a:cubicBezTo>
                  <a:lnTo>
                    <a:pt x="0" y="35937"/>
                  </a:lnTo>
                  <a:cubicBezTo>
                    <a:pt x="0" y="16090"/>
                    <a:pt x="16090" y="0"/>
                    <a:pt x="35937" y="0"/>
                  </a:cubicBezTo>
                  <a:lnTo>
                    <a:pt x="1560797" y="0"/>
                  </a:lnTo>
                  <a:cubicBezTo>
                    <a:pt x="1580645" y="0"/>
                    <a:pt x="1596734" y="16090"/>
                    <a:pt x="1596734" y="35937"/>
                  </a:cubicBezTo>
                  <a:close/>
                </a:path>
              </a:pathLst>
            </a:custGeom>
            <a:ln w="19050" cap="rnd">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round/>
            </a:ln>
          </p:spPr>
        </p:sp>
        <p:sp>
          <p:nvSpPr>
            <p:cNvPr id="24" name="TextBox 24"/>
            <p:cNvSpPr txBox="1"/>
            <p:nvPr/>
          </p:nvSpPr>
          <p:spPr>
            <a:xfrm>
              <a:off x="0" y="-38100"/>
              <a:ext cx="1596734" cy="756791"/>
            </a:xfrm>
            <a:prstGeom prst="rect">
              <a:avLst/>
            </a:prstGeom>
          </p:spPr>
          <p:txBody>
            <a:bodyPr lIns="50800" tIns="50800" rIns="50800" bIns="50800" rtlCol="0" anchor="ctr"/>
            <a:lstStyle/>
            <a:p>
              <a:pPr algn="ctr">
                <a:lnSpc>
                  <a:spcPts val="2659"/>
                </a:lnSpc>
              </a:pPr>
              <a:endParaRPr/>
            </a:p>
          </p:txBody>
        </p:sp>
      </p:grpSp>
      <p:sp>
        <p:nvSpPr>
          <p:cNvPr id="25" name="TextBox 25"/>
          <p:cNvSpPr txBox="1"/>
          <p:nvPr/>
        </p:nvSpPr>
        <p:spPr>
          <a:xfrm>
            <a:off x="7963385" y="2825189"/>
            <a:ext cx="5039494" cy="2101850"/>
          </a:xfrm>
          <a:prstGeom prst="rect">
            <a:avLst/>
          </a:prstGeom>
        </p:spPr>
        <p:txBody>
          <a:bodyPr lIns="0" tIns="0" rIns="0" bIns="0" rtlCol="0" anchor="t">
            <a:spAutoFit/>
          </a:bodyPr>
          <a:lstStyle/>
          <a:p>
            <a:pPr algn="l">
              <a:lnSpc>
                <a:spcPts val="2799"/>
              </a:lnSpc>
            </a:pPr>
            <a:r>
              <a:rPr lang="en-US" sz="1999" b="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Bold"/>
                <a:ea typeface="Faustina Bold"/>
                <a:cs typeface="Faustina Bold"/>
                <a:sym typeface="Faustina Bold"/>
              </a:rPr>
              <a:t>Tại Pháp</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Tên tài khoản: Association pour la Promotion de la Culture Vietnamienne</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IBAN: FR7630004018770001018108246</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RIB: 30004 01877 00010181082 46</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BIC: BNPAFRPPXXX</a:t>
            </a:r>
          </a:p>
        </p:txBody>
      </p:sp>
      <p:sp>
        <p:nvSpPr>
          <p:cNvPr id="26" name="TextBox 26"/>
          <p:cNvSpPr txBox="1"/>
          <p:nvPr/>
        </p:nvSpPr>
        <p:spPr>
          <a:xfrm>
            <a:off x="13638423" y="2825189"/>
            <a:ext cx="3848100" cy="2101850"/>
          </a:xfrm>
          <a:prstGeom prst="rect">
            <a:avLst/>
          </a:prstGeom>
        </p:spPr>
        <p:txBody>
          <a:bodyPr lIns="0" tIns="0" rIns="0" bIns="0" rtlCol="0" anchor="t">
            <a:spAutoFit/>
          </a:bodyPr>
          <a:lstStyle/>
          <a:p>
            <a:pPr algn="l">
              <a:lnSpc>
                <a:spcPts val="2799"/>
              </a:lnSpc>
            </a:pPr>
            <a:r>
              <a:rPr lang="en-US" sz="1999" b="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Bold"/>
                <a:ea typeface="Faustina Bold"/>
                <a:cs typeface="Faustina Bold"/>
                <a:sym typeface="Faustina Bold"/>
              </a:rPr>
              <a:t>Tại Việt Nam</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Ngân hàng: Sacombank – CN Gò Vấp</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Chủ tài khoản: Nguyễn Đức Kim Dung</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Số tài khoản: 0602 1428 2219</a:t>
            </a:r>
          </a:p>
        </p:txBody>
      </p:sp>
      <p:sp>
        <p:nvSpPr>
          <p:cNvPr id="27" name="TextBox 27"/>
          <p:cNvSpPr txBox="1"/>
          <p:nvPr/>
        </p:nvSpPr>
        <p:spPr>
          <a:xfrm>
            <a:off x="5289321" y="6338079"/>
            <a:ext cx="4269200" cy="412750"/>
          </a:xfrm>
          <a:prstGeom prst="rect">
            <a:avLst/>
          </a:prstGeom>
        </p:spPr>
        <p:txBody>
          <a:bodyPr lIns="0" tIns="0" rIns="0" bIns="0" rtlCol="0" anchor="t">
            <a:spAutoFit/>
          </a:bodyPr>
          <a:lstStyle/>
          <a:p>
            <a:pPr algn="ctr">
              <a:lnSpc>
                <a:spcPts val="3499"/>
              </a:lnSpc>
              <a:spcBef>
                <a:spcPct val="0"/>
              </a:spcBef>
            </a:pPr>
            <a:r>
              <a:rPr lang="en-US" sz="24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BƯỚC 3: XÁC NHẬN THAM GIA</a:t>
            </a:r>
          </a:p>
        </p:txBody>
      </p:sp>
      <p:sp>
        <p:nvSpPr>
          <p:cNvPr id="28" name="TextBox 28"/>
          <p:cNvSpPr txBox="1"/>
          <p:nvPr/>
        </p:nvSpPr>
        <p:spPr>
          <a:xfrm>
            <a:off x="3071181" y="7052940"/>
            <a:ext cx="12961520" cy="382270"/>
          </a:xfrm>
          <a:prstGeom prst="rect">
            <a:avLst/>
          </a:prstGeom>
        </p:spPr>
        <p:txBody>
          <a:bodyPr lIns="0" tIns="0" rIns="0" bIns="0" rtlCol="0" anchor="t">
            <a:spAutoFit/>
          </a:bodyPr>
          <a:lstStyle/>
          <a:p>
            <a:pPr algn="l">
              <a:lnSpc>
                <a:spcPts val="3079"/>
              </a:lnSpc>
            </a:pPr>
            <a:r>
              <a:rPr lang="en-US" sz="21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Nhận Thư mời chính thức dành cho Doanh nghiệp (sử dụng cho thủ tục visa và công tác).</a:t>
            </a:r>
          </a:p>
        </p:txBody>
      </p:sp>
      <p:sp>
        <p:nvSpPr>
          <p:cNvPr id="29" name="AutoShape 29"/>
          <p:cNvSpPr/>
          <p:nvPr/>
        </p:nvSpPr>
        <p:spPr>
          <a:xfrm flipV="1">
            <a:off x="2681118" y="7455089"/>
            <a:ext cx="57150" cy="547583"/>
          </a:xfrm>
          <a:prstGeom prst="line">
            <a:avLst/>
          </a:prstGeom>
          <a:ln w="9525" cap="flat">
            <a:solidFill>
              <a:srgbClr val="F0E4BA"/>
            </a:solidFill>
            <a:prstDash val="solid"/>
            <a:headEnd type="none" w="sm" len="sm"/>
            <a:tailEnd type="none" w="sm" len="sm"/>
          </a:ln>
        </p:spPr>
      </p:sp>
      <p:grpSp>
        <p:nvGrpSpPr>
          <p:cNvPr id="30" name="Group 30"/>
          <p:cNvGrpSpPr/>
          <p:nvPr/>
        </p:nvGrpSpPr>
        <p:grpSpPr>
          <a:xfrm>
            <a:off x="2543923" y="7130692"/>
            <a:ext cx="274390" cy="274390"/>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32" name="TextBox 32"/>
            <p:cNvSpPr txBox="1"/>
            <p:nvPr/>
          </p:nvSpPr>
          <p:spPr>
            <a:xfrm>
              <a:off x="76200" y="38100"/>
              <a:ext cx="660400" cy="698500"/>
            </a:xfrm>
            <a:prstGeom prst="rect">
              <a:avLst/>
            </a:prstGeom>
          </p:spPr>
          <p:txBody>
            <a:bodyPr lIns="68767" tIns="68767" rIns="68767" bIns="68767" rtlCol="0" anchor="ctr"/>
            <a:lstStyle/>
            <a:p>
              <a:pPr algn="ctr">
                <a:lnSpc>
                  <a:spcPts val="2660"/>
                </a:lnSpc>
              </a:pPr>
              <a:endParaRPr/>
            </a:p>
          </p:txBody>
        </p:sp>
      </p:grpSp>
      <p:grpSp>
        <p:nvGrpSpPr>
          <p:cNvPr id="33" name="Group 33"/>
          <p:cNvGrpSpPr/>
          <p:nvPr/>
        </p:nvGrpSpPr>
        <p:grpSpPr>
          <a:xfrm>
            <a:off x="2543923" y="8002671"/>
            <a:ext cx="274390" cy="274390"/>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35" name="TextBox 35"/>
            <p:cNvSpPr txBox="1"/>
            <p:nvPr/>
          </p:nvSpPr>
          <p:spPr>
            <a:xfrm>
              <a:off x="76200" y="38100"/>
              <a:ext cx="660400" cy="698500"/>
            </a:xfrm>
            <a:prstGeom prst="rect">
              <a:avLst/>
            </a:prstGeom>
          </p:spPr>
          <p:txBody>
            <a:bodyPr lIns="68767" tIns="68767" rIns="68767" bIns="68767" rtlCol="0" anchor="ctr"/>
            <a:lstStyle/>
            <a:p>
              <a:pPr algn="ctr">
                <a:lnSpc>
                  <a:spcPts val="2660"/>
                </a:lnSpc>
              </a:pPr>
              <a:endParaRPr/>
            </a:p>
          </p:txBody>
        </p:sp>
      </p:grpSp>
      <p:sp>
        <p:nvSpPr>
          <p:cNvPr id="36" name="TextBox 36"/>
          <p:cNvSpPr txBox="1"/>
          <p:nvPr/>
        </p:nvSpPr>
        <p:spPr>
          <a:xfrm>
            <a:off x="7966846" y="5303897"/>
            <a:ext cx="9494837" cy="692150"/>
          </a:xfrm>
          <a:prstGeom prst="rect">
            <a:avLst/>
          </a:prstGeom>
        </p:spPr>
        <p:txBody>
          <a:bodyPr lIns="0" tIns="0" rIns="0" bIns="0" rtlCol="0" anchor="t">
            <a:spAutoFit/>
          </a:bodyPr>
          <a:lstStyle/>
          <a:p>
            <a:pPr algn="ctr">
              <a:lnSpc>
                <a:spcPts val="2799"/>
              </a:lnSpc>
            </a:pPr>
            <a:r>
              <a:rPr lang="en-US" sz="1999" i="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Italics"/>
                <a:ea typeface="Faustina Italics"/>
                <a:cs typeface="Faustina Italics"/>
                <a:sym typeface="Faustina Italics"/>
              </a:rPr>
              <a:t>Vui lòng ghi rõ tên Doanh nghiệp/Tổ chức trong nội dung chuyển khoản để BTC xuất thư xác nhận</a:t>
            </a:r>
          </a:p>
        </p:txBody>
      </p:sp>
      <p:sp>
        <p:nvSpPr>
          <p:cNvPr id="37" name="TextBox 37"/>
          <p:cNvSpPr txBox="1"/>
          <p:nvPr/>
        </p:nvSpPr>
        <p:spPr>
          <a:xfrm>
            <a:off x="3071181" y="7924919"/>
            <a:ext cx="13247270" cy="382270"/>
          </a:xfrm>
          <a:prstGeom prst="rect">
            <a:avLst/>
          </a:prstGeom>
        </p:spPr>
        <p:txBody>
          <a:bodyPr lIns="0" tIns="0" rIns="0" bIns="0" rtlCol="0" anchor="t">
            <a:spAutoFit/>
          </a:bodyPr>
          <a:lstStyle/>
          <a:p>
            <a:pPr algn="l">
              <a:lnSpc>
                <a:spcPts val="3079"/>
              </a:lnSpc>
            </a:pPr>
            <a:r>
              <a:rPr lang="en-US" sz="21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Nhận lịch trình chi tiết các buổi gặp gỡ chính quyền địa phương và doanh nghiệp tại Guarda.</a:t>
            </a:r>
          </a:p>
        </p:txBody>
      </p:sp>
      <p:sp>
        <p:nvSpPr>
          <p:cNvPr id="38" name="AutoShape 38"/>
          <p:cNvSpPr/>
          <p:nvPr/>
        </p:nvSpPr>
        <p:spPr>
          <a:xfrm>
            <a:off x="-887299" y="8643658"/>
            <a:ext cx="19759790"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39" name="TextBox 39"/>
          <p:cNvSpPr txBox="1"/>
          <p:nvPr/>
        </p:nvSpPr>
        <p:spPr>
          <a:xfrm>
            <a:off x="10300326" y="9210675"/>
            <a:ext cx="6387474"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40" name="TextBox 40"/>
          <p:cNvSpPr txBox="1"/>
          <p:nvPr/>
        </p:nvSpPr>
        <p:spPr>
          <a:xfrm>
            <a:off x="543537" y="9149017"/>
            <a:ext cx="8261379" cy="562990"/>
          </a:xfrm>
          <a:prstGeom prst="rect">
            <a:avLst/>
          </a:prstGeom>
        </p:spPr>
        <p:txBody>
          <a:bodyPr lIns="0" tIns="0" rIns="0" bIns="0" rtlCol="0" anchor="t">
            <a:spAutoFit/>
          </a:bodyPr>
          <a:lstStyle/>
          <a:p>
            <a:pPr marL="0" lvl="0" indent="0" algn="l">
              <a:lnSpc>
                <a:spcPts val="4522"/>
              </a:lnSpc>
            </a:pPr>
            <a:r>
              <a:rPr lang="en-US" sz="3400" spc="163">
                <a:gradFill>
                  <a:gsLst>
                    <a:gs pos="0">
                      <a:srgbClr val="C8A365">
                        <a:alpha val="100000"/>
                      </a:srgbClr>
                    </a:gs>
                    <a:gs pos="33333">
                      <a:srgbClr val="E1CB96">
                        <a:alpha val="100000"/>
                      </a:srgbClr>
                    </a:gs>
                    <a:gs pos="66667">
                      <a:srgbClr val="F4E3BA">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CHO DOANH NGHIỆP/ TỔ CHỨC</a:t>
            </a:r>
          </a:p>
        </p:txBody>
      </p:sp>
      <p:sp>
        <p:nvSpPr>
          <p:cNvPr id="41" name="TextBox 41"/>
          <p:cNvSpPr txBox="1"/>
          <p:nvPr/>
        </p:nvSpPr>
        <p:spPr>
          <a:xfrm>
            <a:off x="1123802" y="2836922"/>
            <a:ext cx="5842918" cy="3511550"/>
          </a:xfrm>
          <a:prstGeom prst="rect">
            <a:avLst/>
          </a:prstGeom>
        </p:spPr>
        <p:txBody>
          <a:bodyPr lIns="0" tIns="0" rIns="0" bIns="0" rtlCol="0" anchor="t">
            <a:spAutoFit/>
          </a:bodyPr>
          <a:lstStyle/>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Quý đối tác vui lòng liên hệ để cung cấp và xác nhận thông tin tài trợ với Ban tổ chức:</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tham gia với Ban tổ chức:</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Bà Nguyễn Đức Diane Thu Dung</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Điện thoại: +33 783 598 672</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Email:</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diane.nguyenduc@gmail.com</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diane.nguyen@apcvparis.com</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*Ưu đãi phái đoàn: Giảm 15% lệ phí tham gia cho đoàn từ 05 người trở lên.</a:t>
            </a:r>
          </a:p>
        </p:txBody>
      </p:sp>
      <p:sp>
        <p:nvSpPr>
          <p:cNvPr id="42" name="Freeform 42"/>
          <p:cNvSpPr/>
          <p:nvPr/>
        </p:nvSpPr>
        <p:spPr>
          <a:xfrm rot="1135325">
            <a:off x="1403952" y="4325456"/>
            <a:ext cx="207471" cy="207471"/>
          </a:xfrm>
          <a:custGeom>
            <a:avLst/>
            <a:gdLst/>
            <a:ahLst/>
            <a:cxnLst/>
            <a:rect l="l" t="t" r="r" b="b"/>
            <a:pathLst>
              <a:path w="207471" h="207471">
                <a:moveTo>
                  <a:pt x="0" y="0"/>
                </a:moveTo>
                <a:lnTo>
                  <a:pt x="207471" y="0"/>
                </a:lnTo>
                <a:lnTo>
                  <a:pt x="207471" y="207471"/>
                </a:lnTo>
                <a:lnTo>
                  <a:pt x="0" y="20747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43" name="Freeform 43"/>
          <p:cNvSpPr/>
          <p:nvPr/>
        </p:nvSpPr>
        <p:spPr>
          <a:xfrm>
            <a:off x="1375918" y="4729076"/>
            <a:ext cx="254014" cy="175039"/>
          </a:xfrm>
          <a:custGeom>
            <a:avLst/>
            <a:gdLst/>
            <a:ahLst/>
            <a:cxnLst/>
            <a:rect l="l" t="t" r="r" b="b"/>
            <a:pathLst>
              <a:path w="254014" h="175039">
                <a:moveTo>
                  <a:pt x="0" y="0"/>
                </a:moveTo>
                <a:lnTo>
                  <a:pt x="254014" y="0"/>
                </a:lnTo>
                <a:lnTo>
                  <a:pt x="254014" y="175039"/>
                </a:lnTo>
                <a:lnTo>
                  <a:pt x="0" y="175039"/>
                </a:lnTo>
                <a:lnTo>
                  <a:pt x="0" y="0"/>
                </a:lnTo>
                <a:close/>
              </a:path>
            </a:pathLst>
          </a:custGeom>
          <a:blipFill>
            <a:blip>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0" y="-573779"/>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23000"/>
            </a:blip>
            <a:stretch>
              <a:fillRect/>
            </a:stretch>
          </a:blipFill>
        </p:spPr>
      </p:sp>
      <p:grpSp>
        <p:nvGrpSpPr>
          <p:cNvPr id="3" name="Group 3"/>
          <p:cNvGrpSpPr/>
          <p:nvPr/>
        </p:nvGrpSpPr>
        <p:grpSpPr>
          <a:xfrm>
            <a:off x="15201900" y="-43516"/>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D1C38">
                    <a:alpha val="0"/>
                  </a:srgbClr>
                </a:gs>
                <a:gs pos="100000">
                  <a:srgbClr val="061F40">
                    <a:alpha val="15000"/>
                  </a:srgbClr>
                </a:gs>
              </a:gsLst>
              <a:lin ang="0"/>
            </a:gradFill>
          </p:spPr>
        </p:sp>
        <p:sp>
          <p:nvSpPr>
            <p:cNvPr id="5" name="TextBox 5"/>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43516"/>
            <a:ext cx="18288000" cy="10243484"/>
            <a:chOff x="0" y="0"/>
            <a:chExt cx="4816593" cy="2697872"/>
          </a:xfrm>
        </p:grpSpPr>
        <p:sp>
          <p:nvSpPr>
            <p:cNvPr id="7" name="Freeform 7"/>
            <p:cNvSpPr/>
            <p:nvPr/>
          </p:nvSpPr>
          <p:spPr>
            <a:xfrm>
              <a:off x="0" y="0"/>
              <a:ext cx="4816592" cy="2697873"/>
            </a:xfrm>
            <a:custGeom>
              <a:avLst/>
              <a:gdLst/>
              <a:ahLst/>
              <a:cxnLst/>
              <a:rect l="l" t="t" r="r" b="b"/>
              <a:pathLst>
                <a:path w="4816592" h="2697873">
                  <a:moveTo>
                    <a:pt x="0" y="0"/>
                  </a:moveTo>
                  <a:lnTo>
                    <a:pt x="4816592" y="0"/>
                  </a:lnTo>
                  <a:lnTo>
                    <a:pt x="4816592" y="2697873"/>
                  </a:lnTo>
                  <a:lnTo>
                    <a:pt x="0" y="2697873"/>
                  </a:lnTo>
                  <a:close/>
                </a:path>
              </a:pathLst>
            </a:custGeom>
            <a:gradFill rotWithShape="1">
              <a:gsLst>
                <a:gs pos="0">
                  <a:srgbClr val="040B28">
                    <a:alpha val="0"/>
                  </a:srgbClr>
                </a:gs>
                <a:gs pos="100000">
                  <a:srgbClr val="030A27">
                    <a:alpha val="51000"/>
                  </a:srgbClr>
                </a:gs>
              </a:gsLst>
              <a:lin ang="5400000"/>
            </a:gradFill>
          </p:spPr>
        </p:sp>
        <p:sp>
          <p:nvSpPr>
            <p:cNvPr id="8" name="TextBox 8"/>
            <p:cNvSpPr txBox="1"/>
            <p:nvPr/>
          </p:nvSpPr>
          <p:spPr>
            <a:xfrm>
              <a:off x="0" y="-38100"/>
              <a:ext cx="4816593" cy="2735972"/>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379968" y="0"/>
            <a:ext cx="3086100" cy="10287000"/>
            <a:chOff x="0" y="0"/>
            <a:chExt cx="812800" cy="2709333"/>
          </a:xfrm>
        </p:grpSpPr>
        <p:sp>
          <p:nvSpPr>
            <p:cNvPr id="10" name="Freeform 10"/>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61F40">
                    <a:alpha val="100000"/>
                  </a:srgbClr>
                </a:gs>
                <a:gs pos="100000">
                  <a:srgbClr val="0D1C38">
                    <a:alpha val="0"/>
                  </a:srgbClr>
                </a:gs>
              </a:gsLst>
              <a:lin ang="0"/>
            </a:gradFill>
          </p:spPr>
        </p:sp>
        <p:sp>
          <p:nvSpPr>
            <p:cNvPr id="11" name="TextBox 11"/>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3"/>
            <a:stretch>
              <a:fillRect/>
            </a:stretch>
          </a:blipFill>
        </p:spPr>
      </p:sp>
      <p:sp>
        <p:nvSpPr>
          <p:cNvPr id="13" name="AutoShape 13"/>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4" name="TextBox 14"/>
          <p:cNvSpPr txBox="1"/>
          <p:nvPr/>
        </p:nvSpPr>
        <p:spPr>
          <a:xfrm>
            <a:off x="3775867" y="163253"/>
            <a:ext cx="10736265" cy="1064260"/>
          </a:xfrm>
          <a:prstGeom prst="rect">
            <a:avLst/>
          </a:prstGeom>
        </p:spPr>
        <p:txBody>
          <a:bodyPr lIns="0" tIns="0" rIns="0" bIns="0" rtlCol="0" anchor="t">
            <a:spAutoFit/>
          </a:bodyPr>
          <a:lstStyle/>
          <a:p>
            <a:pPr marL="0" lvl="0" indent="0" algn="ctr">
              <a:lnSpc>
                <a:spcPts val="8645"/>
              </a:lnSpc>
            </a:pPr>
            <a:r>
              <a:rPr lang="en-US" sz="6500" spc="312">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latin typeface="Playfair Display 2"/>
                <a:ea typeface="Playfair Display 2"/>
                <a:cs typeface="Playfair Display 2"/>
                <a:sym typeface="Playfair Display 2"/>
              </a:rPr>
              <a:t>QUYỀN LỢI TỪ DỰ ÁN</a:t>
            </a:r>
          </a:p>
        </p:txBody>
      </p:sp>
      <p:sp>
        <p:nvSpPr>
          <p:cNvPr id="15" name="TextBox 15"/>
          <p:cNvSpPr txBox="1"/>
          <p:nvPr/>
        </p:nvSpPr>
        <p:spPr>
          <a:xfrm>
            <a:off x="2345593" y="3098116"/>
            <a:ext cx="8688331" cy="2067141"/>
          </a:xfrm>
          <a:prstGeom prst="rect">
            <a:avLst/>
          </a:prstGeom>
        </p:spPr>
        <p:txBody>
          <a:bodyPr lIns="0" tIns="0" rIns="0" bIns="0" rtlCol="0" anchor="t">
            <a:spAutoFit/>
          </a:bodyPr>
          <a:lstStyle/>
          <a:p>
            <a:pPr algn="just">
              <a:lnSpc>
                <a:spcPts val="4188"/>
              </a:lnSpc>
            </a:pPr>
            <a:r>
              <a:rPr lang="en-US" sz="299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Hành trình di sản: Được tham quan những địa danh lịch sử tại Guarda gắn liền với giáo sĩ Francisco de Pina - nơi khởi nguồn của chữ Quốc ngữ - một trải nghiệm mà khách du lịch thông thường khó lòng có được.</a:t>
            </a:r>
          </a:p>
        </p:txBody>
      </p:sp>
      <p:sp>
        <p:nvSpPr>
          <p:cNvPr id="16" name="AutoShape 16"/>
          <p:cNvSpPr/>
          <p:nvPr/>
        </p:nvSpPr>
        <p:spPr>
          <a:xfrm flipV="1">
            <a:off x="1626950" y="3580156"/>
            <a:ext cx="0" cy="2232667"/>
          </a:xfrm>
          <a:prstGeom prst="line">
            <a:avLst/>
          </a:prstGeom>
          <a:ln w="9525" cap="flat">
            <a:solidFill>
              <a:srgbClr val="F0E4BA"/>
            </a:solidFill>
            <a:prstDash val="solid"/>
            <a:headEnd type="none" w="sm" len="sm"/>
            <a:tailEnd type="none" w="sm" len="sm"/>
          </a:ln>
        </p:spPr>
      </p:sp>
      <p:grpSp>
        <p:nvGrpSpPr>
          <p:cNvPr id="17" name="Group 17"/>
          <p:cNvGrpSpPr/>
          <p:nvPr/>
        </p:nvGrpSpPr>
        <p:grpSpPr>
          <a:xfrm>
            <a:off x="1462782" y="3251821"/>
            <a:ext cx="328335" cy="328335"/>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19" name="TextBox 19"/>
            <p:cNvSpPr txBox="1"/>
            <p:nvPr/>
          </p:nvSpPr>
          <p:spPr>
            <a:xfrm>
              <a:off x="76200" y="38100"/>
              <a:ext cx="660400" cy="698500"/>
            </a:xfrm>
            <a:prstGeom prst="rect">
              <a:avLst/>
            </a:prstGeom>
          </p:spPr>
          <p:txBody>
            <a:bodyPr lIns="68767" tIns="68767" rIns="68767" bIns="68767" rtlCol="0" anchor="ctr"/>
            <a:lstStyle/>
            <a:p>
              <a:pPr algn="ctr">
                <a:lnSpc>
                  <a:spcPts val="2660"/>
                </a:lnSpc>
              </a:pPr>
              <a:endParaRPr/>
            </a:p>
          </p:txBody>
        </p:sp>
      </p:grpSp>
      <p:grpSp>
        <p:nvGrpSpPr>
          <p:cNvPr id="20" name="Group 20"/>
          <p:cNvGrpSpPr/>
          <p:nvPr/>
        </p:nvGrpSpPr>
        <p:grpSpPr>
          <a:xfrm>
            <a:off x="1462782" y="5812823"/>
            <a:ext cx="328335" cy="328335"/>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22" name="TextBox 22"/>
            <p:cNvSpPr txBox="1"/>
            <p:nvPr/>
          </p:nvSpPr>
          <p:spPr>
            <a:xfrm>
              <a:off x="76200" y="38100"/>
              <a:ext cx="660400" cy="698500"/>
            </a:xfrm>
            <a:prstGeom prst="rect">
              <a:avLst/>
            </a:prstGeom>
          </p:spPr>
          <p:txBody>
            <a:bodyPr lIns="68767" tIns="68767" rIns="68767" bIns="68767" rtlCol="0" anchor="ctr"/>
            <a:lstStyle/>
            <a:p>
              <a:pPr algn="ctr">
                <a:lnSpc>
                  <a:spcPts val="2660"/>
                </a:lnSpc>
              </a:pPr>
              <a:endParaRPr/>
            </a:p>
          </p:txBody>
        </p:sp>
      </p:grpSp>
      <p:sp>
        <p:nvSpPr>
          <p:cNvPr id="23" name="TextBox 23"/>
          <p:cNvSpPr txBox="1"/>
          <p:nvPr/>
        </p:nvSpPr>
        <p:spPr>
          <a:xfrm>
            <a:off x="2345593" y="5690878"/>
            <a:ext cx="8570699" cy="1020222"/>
          </a:xfrm>
          <a:prstGeom prst="rect">
            <a:avLst/>
          </a:prstGeom>
        </p:spPr>
        <p:txBody>
          <a:bodyPr lIns="0" tIns="0" rIns="0" bIns="0" rtlCol="0" anchor="t">
            <a:spAutoFit/>
          </a:bodyPr>
          <a:lstStyle/>
          <a:p>
            <a:pPr algn="l">
              <a:lnSpc>
                <a:spcPts val="4188"/>
              </a:lnSpc>
            </a:pPr>
            <a:r>
              <a:rPr lang="en-US" sz="299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Khoảnh khắc lịch sử: Trực tiếp tham dự lễ tưởng niệm, một cột mốc trong giao lưu văn hóa Việt - Bồ.</a:t>
            </a:r>
          </a:p>
        </p:txBody>
      </p:sp>
      <p:grpSp>
        <p:nvGrpSpPr>
          <p:cNvPr id="24" name="Group 24"/>
          <p:cNvGrpSpPr/>
          <p:nvPr/>
        </p:nvGrpSpPr>
        <p:grpSpPr>
          <a:xfrm>
            <a:off x="14990358" y="2569567"/>
            <a:ext cx="2268942" cy="5822906"/>
            <a:chOff x="0" y="0"/>
            <a:chExt cx="3025256" cy="7763874"/>
          </a:xfrm>
        </p:grpSpPr>
        <p:pic>
          <p:nvPicPr>
            <p:cNvPr id="25" name="Picture 25"/>
            <p:cNvPicPr>
              <a:picLocks noChangeAspect="1"/>
            </p:cNvPicPr>
            <p:nvPr/>
          </p:nvPicPr>
          <p:blipFill>
            <a:blip r:embed="rId4"/>
            <a:srcRect l="431" r="40744"/>
            <a:stretch>
              <a:fillRect/>
            </a:stretch>
          </p:blipFill>
          <p:spPr>
            <a:xfrm>
              <a:off x="0" y="0"/>
              <a:ext cx="3025256" cy="7763874"/>
            </a:xfrm>
            <a:prstGeom prst="rect">
              <a:avLst/>
            </a:prstGeom>
          </p:spPr>
        </p:pic>
      </p:grpSp>
      <p:grpSp>
        <p:nvGrpSpPr>
          <p:cNvPr id="26" name="Group 26"/>
          <p:cNvGrpSpPr/>
          <p:nvPr/>
        </p:nvGrpSpPr>
        <p:grpSpPr>
          <a:xfrm>
            <a:off x="11801678" y="5029725"/>
            <a:ext cx="2644668" cy="3362748"/>
            <a:chOff x="0" y="0"/>
            <a:chExt cx="3526224" cy="4483664"/>
          </a:xfrm>
        </p:grpSpPr>
        <p:pic>
          <p:nvPicPr>
            <p:cNvPr id="27" name="Picture 27"/>
            <p:cNvPicPr>
              <a:picLocks noChangeAspect="1"/>
            </p:cNvPicPr>
            <p:nvPr/>
          </p:nvPicPr>
          <p:blipFill>
            <a:blip r:embed="rId5"/>
            <a:srcRect t="13602" b="13602"/>
            <a:stretch>
              <a:fillRect/>
            </a:stretch>
          </p:blipFill>
          <p:spPr>
            <a:xfrm>
              <a:off x="0" y="0"/>
              <a:ext cx="3526224" cy="4483664"/>
            </a:xfrm>
            <a:prstGeom prst="rect">
              <a:avLst/>
            </a:prstGeom>
          </p:spPr>
        </p:pic>
      </p:grpSp>
      <p:sp>
        <p:nvSpPr>
          <p:cNvPr id="28" name="AutoShape 28"/>
          <p:cNvSpPr/>
          <p:nvPr/>
        </p:nvSpPr>
        <p:spPr>
          <a:xfrm>
            <a:off x="-887299" y="8643658"/>
            <a:ext cx="19759790"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29" name="TextBox 29"/>
          <p:cNvSpPr txBox="1"/>
          <p:nvPr/>
        </p:nvSpPr>
        <p:spPr>
          <a:xfrm>
            <a:off x="10300326" y="9210675"/>
            <a:ext cx="6235074"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30" name="TextBox 30"/>
          <p:cNvSpPr txBox="1"/>
          <p:nvPr/>
        </p:nvSpPr>
        <p:spPr>
          <a:xfrm>
            <a:off x="543537" y="9149017"/>
            <a:ext cx="8261379" cy="562990"/>
          </a:xfrm>
          <a:prstGeom prst="rect">
            <a:avLst/>
          </a:prstGeom>
        </p:spPr>
        <p:txBody>
          <a:bodyPr lIns="0" tIns="0" rIns="0" bIns="0" rtlCol="0" anchor="t">
            <a:spAutoFit/>
          </a:bodyPr>
          <a:lstStyle/>
          <a:p>
            <a:pPr marL="0" lvl="0" indent="0" algn="l">
              <a:lnSpc>
                <a:spcPts val="4522"/>
              </a:lnSpc>
            </a:pPr>
            <a:r>
              <a:rPr lang="en-US" sz="3400" spc="163">
                <a:gradFill>
                  <a:gsLst>
                    <a:gs pos="0">
                      <a:srgbClr val="C8A365">
                        <a:alpha val="100000"/>
                      </a:srgbClr>
                    </a:gs>
                    <a:gs pos="33333">
                      <a:srgbClr val="E1CB96">
                        <a:alpha val="100000"/>
                      </a:srgbClr>
                    </a:gs>
                    <a:gs pos="66667">
                      <a:srgbClr val="F4E3BA">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ĐỐI VỚI CÁ NHÂN</a:t>
            </a:r>
          </a:p>
        </p:txBody>
      </p:sp>
      <p:sp>
        <p:nvSpPr>
          <p:cNvPr id="31" name="TextBox 31"/>
          <p:cNvSpPr txBox="1"/>
          <p:nvPr/>
        </p:nvSpPr>
        <p:spPr>
          <a:xfrm>
            <a:off x="1725930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FFFFFF"/>
                </a:solidFill>
                <a:latin typeface="Noto Sans"/>
                <a:ea typeface="Noto Sans"/>
                <a:cs typeface="Noto Sans"/>
                <a:sym typeface="Noto Sans"/>
              </a:rPr>
              <a:t>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0" y="-573779"/>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23000"/>
            </a:blip>
            <a:stretch>
              <a:fillRect/>
            </a:stretch>
          </a:blipFill>
        </p:spPr>
      </p:sp>
      <p:grpSp>
        <p:nvGrpSpPr>
          <p:cNvPr id="3" name="Group 3"/>
          <p:cNvGrpSpPr/>
          <p:nvPr/>
        </p:nvGrpSpPr>
        <p:grpSpPr>
          <a:xfrm>
            <a:off x="15201900" y="-43516"/>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D1C38">
                    <a:alpha val="0"/>
                  </a:srgbClr>
                </a:gs>
                <a:gs pos="100000">
                  <a:srgbClr val="061F40">
                    <a:alpha val="15000"/>
                  </a:srgbClr>
                </a:gs>
              </a:gsLst>
              <a:lin ang="0"/>
            </a:gradFill>
          </p:spPr>
        </p:sp>
        <p:sp>
          <p:nvSpPr>
            <p:cNvPr id="5" name="TextBox 5"/>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43516"/>
            <a:ext cx="18288000" cy="10243484"/>
            <a:chOff x="0" y="0"/>
            <a:chExt cx="4816593" cy="2697872"/>
          </a:xfrm>
        </p:grpSpPr>
        <p:sp>
          <p:nvSpPr>
            <p:cNvPr id="7" name="Freeform 7"/>
            <p:cNvSpPr/>
            <p:nvPr/>
          </p:nvSpPr>
          <p:spPr>
            <a:xfrm>
              <a:off x="0" y="0"/>
              <a:ext cx="4816592" cy="2697873"/>
            </a:xfrm>
            <a:custGeom>
              <a:avLst/>
              <a:gdLst/>
              <a:ahLst/>
              <a:cxnLst/>
              <a:rect l="l" t="t" r="r" b="b"/>
              <a:pathLst>
                <a:path w="4816592" h="2697873">
                  <a:moveTo>
                    <a:pt x="0" y="0"/>
                  </a:moveTo>
                  <a:lnTo>
                    <a:pt x="4816592" y="0"/>
                  </a:lnTo>
                  <a:lnTo>
                    <a:pt x="4816592" y="2697873"/>
                  </a:lnTo>
                  <a:lnTo>
                    <a:pt x="0" y="2697873"/>
                  </a:lnTo>
                  <a:close/>
                </a:path>
              </a:pathLst>
            </a:custGeom>
            <a:gradFill rotWithShape="1">
              <a:gsLst>
                <a:gs pos="0">
                  <a:srgbClr val="040B28">
                    <a:alpha val="0"/>
                  </a:srgbClr>
                </a:gs>
                <a:gs pos="100000">
                  <a:srgbClr val="030A27">
                    <a:alpha val="51000"/>
                  </a:srgbClr>
                </a:gs>
              </a:gsLst>
              <a:lin ang="5400000"/>
            </a:gradFill>
          </p:spPr>
        </p:sp>
        <p:sp>
          <p:nvSpPr>
            <p:cNvPr id="8" name="TextBox 8"/>
            <p:cNvSpPr txBox="1"/>
            <p:nvPr/>
          </p:nvSpPr>
          <p:spPr>
            <a:xfrm>
              <a:off x="0" y="-38100"/>
              <a:ext cx="4816593" cy="2735972"/>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379968" y="0"/>
            <a:ext cx="3086100" cy="10287000"/>
            <a:chOff x="0" y="0"/>
            <a:chExt cx="812800" cy="2709333"/>
          </a:xfrm>
        </p:grpSpPr>
        <p:sp>
          <p:nvSpPr>
            <p:cNvPr id="10" name="Freeform 10"/>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61F40">
                    <a:alpha val="100000"/>
                  </a:srgbClr>
                </a:gs>
                <a:gs pos="100000">
                  <a:srgbClr val="0D1C38">
                    <a:alpha val="0"/>
                  </a:srgbClr>
                </a:gs>
              </a:gsLst>
              <a:lin ang="0"/>
            </a:gradFill>
          </p:spPr>
        </p:sp>
        <p:sp>
          <p:nvSpPr>
            <p:cNvPr id="11" name="TextBox 11"/>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3"/>
            <a:stretch>
              <a:fillRect/>
            </a:stretch>
          </a:blipFill>
        </p:spPr>
      </p:sp>
      <p:sp>
        <p:nvSpPr>
          <p:cNvPr id="13" name="AutoShape 13"/>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4" name="TextBox 14"/>
          <p:cNvSpPr txBox="1"/>
          <p:nvPr/>
        </p:nvSpPr>
        <p:spPr>
          <a:xfrm>
            <a:off x="4227437" y="95653"/>
            <a:ext cx="9833125" cy="1171575"/>
          </a:xfrm>
          <a:prstGeom prst="rect">
            <a:avLst/>
          </a:prstGeom>
        </p:spPr>
        <p:txBody>
          <a:bodyPr lIns="0" tIns="0" rIns="0" bIns="0" rtlCol="0" anchor="t">
            <a:spAutoFit/>
          </a:bodyPr>
          <a:lstStyle/>
          <a:p>
            <a:pPr marL="0" lvl="0" indent="0" algn="ctr">
              <a:lnSpc>
                <a:spcPts val="9750"/>
              </a:lnSpc>
            </a:pPr>
            <a:r>
              <a:rPr lang="en-US" sz="6500" spc="312">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latin typeface="Playfair Display 2"/>
                <a:ea typeface="Playfair Display 2"/>
                <a:cs typeface="Playfair Display 2"/>
                <a:sym typeface="Playfair Display 2"/>
              </a:rPr>
              <a:t>HỖ TRỢ &amp; ĐIỀU PHỐI </a:t>
            </a:r>
          </a:p>
        </p:txBody>
      </p:sp>
      <p:grpSp>
        <p:nvGrpSpPr>
          <p:cNvPr id="15" name="Group 15"/>
          <p:cNvGrpSpPr/>
          <p:nvPr/>
        </p:nvGrpSpPr>
        <p:grpSpPr>
          <a:xfrm>
            <a:off x="1028700" y="2582615"/>
            <a:ext cx="4655736" cy="3813275"/>
            <a:chOff x="0" y="0"/>
            <a:chExt cx="888025" cy="727336"/>
          </a:xfrm>
        </p:grpSpPr>
        <p:sp>
          <p:nvSpPr>
            <p:cNvPr id="16" name="Freeform 16"/>
            <p:cNvSpPr/>
            <p:nvPr/>
          </p:nvSpPr>
          <p:spPr>
            <a:xfrm>
              <a:off x="0" y="0"/>
              <a:ext cx="888025" cy="727336"/>
            </a:xfrm>
            <a:custGeom>
              <a:avLst/>
              <a:gdLst/>
              <a:ahLst/>
              <a:cxnLst/>
              <a:rect l="l" t="t" r="r" b="b"/>
              <a:pathLst>
                <a:path w="888025" h="727336">
                  <a:moveTo>
                    <a:pt x="888025" y="41572"/>
                  </a:moveTo>
                  <a:lnTo>
                    <a:pt x="888025" y="685764"/>
                  </a:lnTo>
                  <a:cubicBezTo>
                    <a:pt x="888025" y="696789"/>
                    <a:pt x="883645" y="707363"/>
                    <a:pt x="875849" y="715160"/>
                  </a:cubicBezTo>
                  <a:cubicBezTo>
                    <a:pt x="868053" y="722956"/>
                    <a:pt x="857479" y="727336"/>
                    <a:pt x="846453" y="727336"/>
                  </a:cubicBezTo>
                  <a:lnTo>
                    <a:pt x="41572" y="727336"/>
                  </a:lnTo>
                  <a:cubicBezTo>
                    <a:pt x="30546" y="727336"/>
                    <a:pt x="19972" y="722956"/>
                    <a:pt x="12176" y="715160"/>
                  </a:cubicBezTo>
                  <a:cubicBezTo>
                    <a:pt x="4380" y="707363"/>
                    <a:pt x="0" y="696789"/>
                    <a:pt x="0" y="685764"/>
                  </a:cubicBezTo>
                  <a:lnTo>
                    <a:pt x="0" y="41572"/>
                  </a:lnTo>
                  <a:cubicBezTo>
                    <a:pt x="0" y="18612"/>
                    <a:pt x="18612" y="0"/>
                    <a:pt x="41572" y="0"/>
                  </a:cubicBezTo>
                  <a:lnTo>
                    <a:pt x="846453" y="0"/>
                  </a:lnTo>
                  <a:cubicBezTo>
                    <a:pt x="869413" y="0"/>
                    <a:pt x="888025" y="18612"/>
                    <a:pt x="888025" y="41572"/>
                  </a:cubicBezTo>
                  <a:close/>
                </a:path>
              </a:pathLst>
            </a:custGeom>
            <a:ln w="38100" cap="rnd">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round/>
            </a:ln>
          </p:spPr>
        </p:sp>
        <p:sp>
          <p:nvSpPr>
            <p:cNvPr id="17" name="TextBox 17"/>
            <p:cNvSpPr txBox="1"/>
            <p:nvPr/>
          </p:nvSpPr>
          <p:spPr>
            <a:xfrm>
              <a:off x="0" y="-38100"/>
              <a:ext cx="888025" cy="765436"/>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1028700" y="2861112"/>
            <a:ext cx="4611490" cy="2799080"/>
          </a:xfrm>
          <a:prstGeom prst="rect">
            <a:avLst/>
          </a:prstGeom>
        </p:spPr>
        <p:txBody>
          <a:bodyPr lIns="0" tIns="0" rIns="0" bIns="0" rtlCol="0" anchor="t">
            <a:spAutoFit/>
          </a:bodyPr>
          <a:lstStyle/>
          <a:p>
            <a:pPr marL="496567" lvl="1" indent="-248284" algn="l">
              <a:lnSpc>
                <a:spcPts val="3219"/>
              </a:lnSpc>
              <a:buFont typeface="Arial"/>
              <a:buChar char="•"/>
            </a:pPr>
            <a:r>
              <a:rPr lang="en-US" sz="22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Cung cấp Thư mời chính thức Tham gia sự kiện từ Ban Tổ chức &amp; Hội đồng thành phố Guarda.</a:t>
            </a:r>
          </a:p>
          <a:p>
            <a:pPr algn="l">
              <a:lnSpc>
                <a:spcPts val="3219"/>
              </a:lnSpc>
            </a:pPr>
            <a:endParaRPr lang="en-US" sz="22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endParaRPr>
          </a:p>
          <a:p>
            <a:pPr marL="496567" lvl="1" indent="-248284" algn="l">
              <a:lnSpc>
                <a:spcPts val="3219"/>
              </a:lnSpc>
              <a:buFont typeface="Arial"/>
              <a:buChar char="•"/>
            </a:pPr>
            <a:r>
              <a:rPr lang="en-US" sz="22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Với thư mời này, quy trình xin visa vào khối Schengen sẽ được thuận lợi.</a:t>
            </a:r>
          </a:p>
        </p:txBody>
      </p:sp>
      <p:sp>
        <p:nvSpPr>
          <p:cNvPr id="19" name="TextBox 19"/>
          <p:cNvSpPr txBox="1"/>
          <p:nvPr/>
        </p:nvSpPr>
        <p:spPr>
          <a:xfrm>
            <a:off x="1513735" y="1835187"/>
            <a:ext cx="3600926" cy="323215"/>
          </a:xfrm>
          <a:prstGeom prst="rect">
            <a:avLst/>
          </a:prstGeom>
        </p:spPr>
        <p:txBody>
          <a:bodyPr lIns="0" tIns="0" rIns="0" bIns="0" rtlCol="0" anchor="t">
            <a:spAutoFit/>
          </a:bodyPr>
          <a:lstStyle/>
          <a:p>
            <a:pPr algn="ctr">
              <a:lnSpc>
                <a:spcPts val="2659"/>
              </a:lnSpc>
              <a:spcBef>
                <a:spcPct val="0"/>
              </a:spcBef>
            </a:pPr>
            <a:r>
              <a:rPr lang="en-US" sz="18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HỖ TRỢ THỦ TỤC VISA &amp; PHÁP LÝ</a:t>
            </a:r>
          </a:p>
        </p:txBody>
      </p:sp>
      <p:sp>
        <p:nvSpPr>
          <p:cNvPr id="20" name="TextBox 20"/>
          <p:cNvSpPr txBox="1"/>
          <p:nvPr/>
        </p:nvSpPr>
        <p:spPr>
          <a:xfrm>
            <a:off x="7072082" y="2637749"/>
            <a:ext cx="3514344" cy="656590"/>
          </a:xfrm>
          <a:prstGeom prst="rect">
            <a:avLst/>
          </a:prstGeom>
        </p:spPr>
        <p:txBody>
          <a:bodyPr lIns="0" tIns="0" rIns="0" bIns="0" rtlCol="0" anchor="t">
            <a:spAutoFit/>
          </a:bodyPr>
          <a:lstStyle/>
          <a:p>
            <a:pPr algn="ctr">
              <a:lnSpc>
                <a:spcPts val="2659"/>
              </a:lnSpc>
              <a:spcBef>
                <a:spcPct val="0"/>
              </a:spcBef>
            </a:pPr>
            <a:r>
              <a:rPr lang="en-US" sz="18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GIẢI PHÁP DI CHUYỂN QUỐC TẾ </a:t>
            </a:r>
          </a:p>
          <a:p>
            <a:pPr algn="ctr">
              <a:lnSpc>
                <a:spcPts val="2659"/>
              </a:lnSpc>
              <a:spcBef>
                <a:spcPct val="0"/>
              </a:spcBef>
            </a:pPr>
            <a:r>
              <a:rPr lang="en-US" sz="18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&amp; NỘI ĐỊA</a:t>
            </a:r>
          </a:p>
        </p:txBody>
      </p:sp>
      <p:grpSp>
        <p:nvGrpSpPr>
          <p:cNvPr id="21" name="Group 21"/>
          <p:cNvGrpSpPr/>
          <p:nvPr/>
        </p:nvGrpSpPr>
        <p:grpSpPr>
          <a:xfrm>
            <a:off x="6499655" y="3693503"/>
            <a:ext cx="4749966" cy="3933379"/>
            <a:chOff x="0" y="0"/>
            <a:chExt cx="905998" cy="750244"/>
          </a:xfrm>
        </p:grpSpPr>
        <p:sp>
          <p:nvSpPr>
            <p:cNvPr id="22" name="Freeform 22"/>
            <p:cNvSpPr/>
            <p:nvPr/>
          </p:nvSpPr>
          <p:spPr>
            <a:xfrm>
              <a:off x="0" y="0"/>
              <a:ext cx="905998" cy="750244"/>
            </a:xfrm>
            <a:custGeom>
              <a:avLst/>
              <a:gdLst/>
              <a:ahLst/>
              <a:cxnLst/>
              <a:rect l="l" t="t" r="r" b="b"/>
              <a:pathLst>
                <a:path w="905998" h="750244">
                  <a:moveTo>
                    <a:pt x="905998" y="40747"/>
                  </a:moveTo>
                  <a:lnTo>
                    <a:pt x="905998" y="709497"/>
                  </a:lnTo>
                  <a:cubicBezTo>
                    <a:pt x="905998" y="732001"/>
                    <a:pt x="887755" y="750244"/>
                    <a:pt x="865251" y="750244"/>
                  </a:cubicBezTo>
                  <a:lnTo>
                    <a:pt x="40747" y="750244"/>
                  </a:lnTo>
                  <a:cubicBezTo>
                    <a:pt x="18243" y="750244"/>
                    <a:pt x="0" y="732001"/>
                    <a:pt x="0" y="709497"/>
                  </a:cubicBezTo>
                  <a:lnTo>
                    <a:pt x="0" y="40747"/>
                  </a:lnTo>
                  <a:cubicBezTo>
                    <a:pt x="0" y="18243"/>
                    <a:pt x="18243" y="0"/>
                    <a:pt x="40747" y="0"/>
                  </a:cubicBezTo>
                  <a:lnTo>
                    <a:pt x="865251" y="0"/>
                  </a:lnTo>
                  <a:cubicBezTo>
                    <a:pt x="887755" y="0"/>
                    <a:pt x="905998" y="18243"/>
                    <a:pt x="905998" y="40747"/>
                  </a:cubicBezTo>
                  <a:close/>
                </a:path>
              </a:pathLst>
            </a:custGeom>
            <a:ln w="38100" cap="rnd">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round/>
            </a:ln>
          </p:spPr>
        </p:sp>
        <p:sp>
          <p:nvSpPr>
            <p:cNvPr id="23" name="TextBox 23"/>
            <p:cNvSpPr txBox="1"/>
            <p:nvPr/>
          </p:nvSpPr>
          <p:spPr>
            <a:xfrm>
              <a:off x="0" y="-38100"/>
              <a:ext cx="905998" cy="788344"/>
            </a:xfrm>
            <a:prstGeom prst="rect">
              <a:avLst/>
            </a:prstGeom>
          </p:spPr>
          <p:txBody>
            <a:bodyPr lIns="50800" tIns="50800" rIns="50800" bIns="50800" rtlCol="0" anchor="ctr"/>
            <a:lstStyle/>
            <a:p>
              <a:pPr algn="ctr">
                <a:lnSpc>
                  <a:spcPts val="2659"/>
                </a:lnSpc>
              </a:pPr>
              <a:endParaRPr/>
            </a:p>
          </p:txBody>
        </p:sp>
      </p:grpSp>
      <p:sp>
        <p:nvSpPr>
          <p:cNvPr id="24" name="TextBox 24"/>
          <p:cNvSpPr txBox="1"/>
          <p:nvPr/>
        </p:nvSpPr>
        <p:spPr>
          <a:xfrm>
            <a:off x="6535653" y="3636353"/>
            <a:ext cx="4439668" cy="3599180"/>
          </a:xfrm>
          <a:prstGeom prst="rect">
            <a:avLst/>
          </a:prstGeom>
        </p:spPr>
        <p:txBody>
          <a:bodyPr lIns="0" tIns="0" rIns="0" bIns="0" rtlCol="0" anchor="t">
            <a:spAutoFit/>
          </a:bodyPr>
          <a:lstStyle/>
          <a:p>
            <a:pPr algn="just">
              <a:lnSpc>
                <a:spcPts val="3219"/>
              </a:lnSpc>
            </a:pPr>
            <a:endParaRPr/>
          </a:p>
          <a:p>
            <a:pPr marL="496567" lvl="1" indent="-248284" algn="just">
              <a:lnSpc>
                <a:spcPts val="3219"/>
              </a:lnSpc>
              <a:buFont typeface="Arial"/>
              <a:buChar char="•"/>
            </a:pPr>
            <a:r>
              <a:rPr lang="en-US" sz="22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Tư vấn lộ trình và hỗ trợ đặt vé máy bay từ Pháp với phương án tối ưu về thời gian và chi phí.</a:t>
            </a:r>
          </a:p>
          <a:p>
            <a:pPr algn="just">
              <a:lnSpc>
                <a:spcPts val="3219"/>
              </a:lnSpc>
            </a:pPr>
            <a:endParaRPr lang="en-US" sz="22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endParaRPr>
          </a:p>
          <a:p>
            <a:pPr marL="496567" lvl="1" indent="-248284" algn="just">
              <a:lnSpc>
                <a:spcPts val="3219"/>
              </a:lnSpc>
              <a:buFont typeface="Arial"/>
              <a:buChar char="•"/>
            </a:pPr>
            <a:r>
              <a:rPr lang="en-US" sz="22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Điều phối toàn bộ hệ thống phương tiện vận chuyển cao cấp và lịch trình di chuyển Âu Châu (Paris – Lisbon, Guarda, Porto…).</a:t>
            </a:r>
          </a:p>
        </p:txBody>
      </p:sp>
      <p:sp>
        <p:nvSpPr>
          <p:cNvPr id="25" name="TextBox 25"/>
          <p:cNvSpPr txBox="1"/>
          <p:nvPr/>
        </p:nvSpPr>
        <p:spPr>
          <a:xfrm>
            <a:off x="12428931" y="3134982"/>
            <a:ext cx="4592098" cy="323215"/>
          </a:xfrm>
          <a:prstGeom prst="rect">
            <a:avLst/>
          </a:prstGeom>
        </p:spPr>
        <p:txBody>
          <a:bodyPr lIns="0" tIns="0" rIns="0" bIns="0" rtlCol="0" anchor="t">
            <a:spAutoFit/>
          </a:bodyPr>
          <a:lstStyle/>
          <a:p>
            <a:pPr algn="ctr">
              <a:lnSpc>
                <a:spcPts val="2659"/>
              </a:lnSpc>
              <a:spcBef>
                <a:spcPct val="0"/>
              </a:spcBef>
            </a:pPr>
            <a:r>
              <a:rPr lang="en-US" sz="18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HỆ THỐNG HỖ TRỢ &amp; ĐIỀU HÀNH TẠI CHỖ</a:t>
            </a:r>
          </a:p>
        </p:txBody>
      </p:sp>
      <p:grpSp>
        <p:nvGrpSpPr>
          <p:cNvPr id="26" name="Group 26"/>
          <p:cNvGrpSpPr/>
          <p:nvPr/>
        </p:nvGrpSpPr>
        <p:grpSpPr>
          <a:xfrm>
            <a:off x="11826538" y="3953497"/>
            <a:ext cx="5710282" cy="4071036"/>
            <a:chOff x="0" y="0"/>
            <a:chExt cx="1089167" cy="776501"/>
          </a:xfrm>
        </p:grpSpPr>
        <p:sp>
          <p:nvSpPr>
            <p:cNvPr id="27" name="Freeform 27"/>
            <p:cNvSpPr/>
            <p:nvPr/>
          </p:nvSpPr>
          <p:spPr>
            <a:xfrm>
              <a:off x="0" y="0"/>
              <a:ext cx="1089167" cy="776501"/>
            </a:xfrm>
            <a:custGeom>
              <a:avLst/>
              <a:gdLst/>
              <a:ahLst/>
              <a:cxnLst/>
              <a:rect l="l" t="t" r="r" b="b"/>
              <a:pathLst>
                <a:path w="1089167" h="776501">
                  <a:moveTo>
                    <a:pt x="1089167" y="33895"/>
                  </a:moveTo>
                  <a:lnTo>
                    <a:pt x="1089167" y="742606"/>
                  </a:lnTo>
                  <a:cubicBezTo>
                    <a:pt x="1089167" y="761325"/>
                    <a:pt x="1073992" y="776501"/>
                    <a:pt x="1055272" y="776501"/>
                  </a:cubicBezTo>
                  <a:lnTo>
                    <a:pt x="33895" y="776501"/>
                  </a:lnTo>
                  <a:cubicBezTo>
                    <a:pt x="15175" y="776501"/>
                    <a:pt x="0" y="761325"/>
                    <a:pt x="0" y="742606"/>
                  </a:cubicBezTo>
                  <a:lnTo>
                    <a:pt x="0" y="33895"/>
                  </a:lnTo>
                  <a:cubicBezTo>
                    <a:pt x="0" y="15175"/>
                    <a:pt x="15175" y="0"/>
                    <a:pt x="33895" y="0"/>
                  </a:cubicBezTo>
                  <a:lnTo>
                    <a:pt x="1055272" y="0"/>
                  </a:lnTo>
                  <a:cubicBezTo>
                    <a:pt x="1073992" y="0"/>
                    <a:pt x="1089167" y="15175"/>
                    <a:pt x="1089167" y="33895"/>
                  </a:cubicBezTo>
                  <a:close/>
                </a:path>
              </a:pathLst>
            </a:custGeom>
            <a:ln w="38100" cap="rnd">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round/>
            </a:ln>
          </p:spPr>
        </p:sp>
        <p:sp>
          <p:nvSpPr>
            <p:cNvPr id="28" name="TextBox 28"/>
            <p:cNvSpPr txBox="1"/>
            <p:nvPr/>
          </p:nvSpPr>
          <p:spPr>
            <a:xfrm>
              <a:off x="0" y="-38100"/>
              <a:ext cx="1089167" cy="814601"/>
            </a:xfrm>
            <a:prstGeom prst="rect">
              <a:avLst/>
            </a:prstGeom>
          </p:spPr>
          <p:txBody>
            <a:bodyPr lIns="50800" tIns="50800" rIns="50800" bIns="50800" rtlCol="0" anchor="ctr"/>
            <a:lstStyle/>
            <a:p>
              <a:pPr algn="ctr">
                <a:lnSpc>
                  <a:spcPts val="2659"/>
                </a:lnSpc>
              </a:pPr>
              <a:endParaRPr/>
            </a:p>
          </p:txBody>
        </p:sp>
      </p:grpSp>
      <p:sp>
        <p:nvSpPr>
          <p:cNvPr id="29" name="TextBox 29"/>
          <p:cNvSpPr txBox="1"/>
          <p:nvPr/>
        </p:nvSpPr>
        <p:spPr>
          <a:xfrm>
            <a:off x="12013326" y="4360875"/>
            <a:ext cx="5329948" cy="3199130"/>
          </a:xfrm>
          <a:prstGeom prst="rect">
            <a:avLst/>
          </a:prstGeom>
        </p:spPr>
        <p:txBody>
          <a:bodyPr lIns="0" tIns="0" rIns="0" bIns="0" rtlCol="0" anchor="t">
            <a:spAutoFit/>
          </a:bodyPr>
          <a:lstStyle/>
          <a:p>
            <a:pPr marL="496567" lvl="1" indent="-248284" algn="l">
              <a:lnSpc>
                <a:spcPts val="3219"/>
              </a:lnSpc>
              <a:buFont typeface="Arial"/>
              <a:buChar char="•"/>
            </a:pPr>
            <a:r>
              <a:rPr lang="en-US" sz="22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Phiên dịch viên đa ngôn ngữ: Đội ngũ chuyên gia ngôn ngữ (Việt - Pháp - Bồ Đào Nha) hỗ trợ tại các hội thảo và hoạt động kết nối.</a:t>
            </a:r>
          </a:p>
          <a:p>
            <a:pPr algn="l">
              <a:lnSpc>
                <a:spcPts val="3219"/>
              </a:lnSpc>
            </a:pPr>
            <a:endParaRPr lang="en-US" sz="22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endParaRPr>
          </a:p>
          <a:p>
            <a:pPr marL="496567" lvl="1" indent="-248284" algn="l">
              <a:lnSpc>
                <a:spcPts val="3219"/>
              </a:lnSpc>
              <a:buFont typeface="Arial"/>
              <a:buChar char="•"/>
            </a:pPr>
            <a:r>
              <a:rPr lang="en-US" sz="22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Hướng dẫn viên chuyên nghiệp: Đồng hành cùng đại biểu trong các chương trình trải nghiệm văn hoá và lịch sử.</a:t>
            </a:r>
          </a:p>
        </p:txBody>
      </p:sp>
      <p:sp>
        <p:nvSpPr>
          <p:cNvPr id="30" name="AutoShape 30"/>
          <p:cNvSpPr/>
          <p:nvPr/>
        </p:nvSpPr>
        <p:spPr>
          <a:xfrm>
            <a:off x="-887299" y="8643658"/>
            <a:ext cx="19759790"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31" name="TextBox 31"/>
          <p:cNvSpPr txBox="1"/>
          <p:nvPr/>
        </p:nvSpPr>
        <p:spPr>
          <a:xfrm>
            <a:off x="10300326" y="9210675"/>
            <a:ext cx="6082678"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32" name="TextBox 32"/>
          <p:cNvSpPr txBox="1"/>
          <p:nvPr/>
        </p:nvSpPr>
        <p:spPr>
          <a:xfrm>
            <a:off x="1725930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FFFFFF"/>
                </a:solidFill>
                <a:latin typeface="Noto Sans"/>
                <a:ea typeface="Noto Sans"/>
                <a:cs typeface="Noto Sans"/>
                <a:sym typeface="Noto Sans"/>
              </a:rPr>
              <a:t>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61F40"/>
        </a:solidFill>
        <a:effectLst/>
      </p:bgPr>
    </p:bg>
    <p:spTree>
      <p:nvGrpSpPr>
        <p:cNvPr id="1" name=""/>
        <p:cNvGrpSpPr/>
        <p:nvPr/>
      </p:nvGrpSpPr>
      <p:grpSpPr>
        <a:xfrm>
          <a:off x="0" y="0"/>
          <a:ext cx="0" cy="0"/>
          <a:chOff x="0" y="0"/>
          <a:chExt cx="0" cy="0"/>
        </a:xfrm>
      </p:grpSpPr>
      <p:sp>
        <p:nvSpPr>
          <p:cNvPr id="2" name="Freeform 2"/>
          <p:cNvSpPr/>
          <p:nvPr/>
        </p:nvSpPr>
        <p:spPr>
          <a:xfrm>
            <a:off x="0" y="-573779"/>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alphaModFix amt="23000"/>
            </a:blip>
            <a:stretch>
              <a:fillRect/>
            </a:stretch>
          </a:blipFill>
        </p:spPr>
      </p:sp>
      <p:grpSp>
        <p:nvGrpSpPr>
          <p:cNvPr id="3" name="Group 3"/>
          <p:cNvGrpSpPr/>
          <p:nvPr/>
        </p:nvGrpSpPr>
        <p:grpSpPr>
          <a:xfrm>
            <a:off x="15201900" y="-43516"/>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D1C38">
                    <a:alpha val="0"/>
                  </a:srgbClr>
                </a:gs>
                <a:gs pos="100000">
                  <a:srgbClr val="061F40">
                    <a:alpha val="15000"/>
                  </a:srgbClr>
                </a:gs>
              </a:gsLst>
              <a:lin ang="0"/>
            </a:gradFill>
          </p:spPr>
        </p:sp>
        <p:sp>
          <p:nvSpPr>
            <p:cNvPr id="5" name="TextBox 5"/>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0" y="43516"/>
            <a:ext cx="18288000" cy="10243484"/>
            <a:chOff x="0" y="0"/>
            <a:chExt cx="4816593" cy="2697872"/>
          </a:xfrm>
        </p:grpSpPr>
        <p:sp>
          <p:nvSpPr>
            <p:cNvPr id="7" name="Freeform 7"/>
            <p:cNvSpPr/>
            <p:nvPr/>
          </p:nvSpPr>
          <p:spPr>
            <a:xfrm>
              <a:off x="0" y="0"/>
              <a:ext cx="4816592" cy="2697873"/>
            </a:xfrm>
            <a:custGeom>
              <a:avLst/>
              <a:gdLst/>
              <a:ahLst/>
              <a:cxnLst/>
              <a:rect l="l" t="t" r="r" b="b"/>
              <a:pathLst>
                <a:path w="4816592" h="2697873">
                  <a:moveTo>
                    <a:pt x="0" y="0"/>
                  </a:moveTo>
                  <a:lnTo>
                    <a:pt x="4816592" y="0"/>
                  </a:lnTo>
                  <a:lnTo>
                    <a:pt x="4816592" y="2697873"/>
                  </a:lnTo>
                  <a:lnTo>
                    <a:pt x="0" y="2697873"/>
                  </a:lnTo>
                  <a:close/>
                </a:path>
              </a:pathLst>
            </a:custGeom>
            <a:gradFill rotWithShape="1">
              <a:gsLst>
                <a:gs pos="0">
                  <a:srgbClr val="040B28">
                    <a:alpha val="0"/>
                  </a:srgbClr>
                </a:gs>
                <a:gs pos="100000">
                  <a:srgbClr val="030A27">
                    <a:alpha val="51000"/>
                  </a:srgbClr>
                </a:gs>
              </a:gsLst>
              <a:lin ang="5400000"/>
            </a:gradFill>
          </p:spPr>
        </p:sp>
        <p:sp>
          <p:nvSpPr>
            <p:cNvPr id="8" name="TextBox 8"/>
            <p:cNvSpPr txBox="1"/>
            <p:nvPr/>
          </p:nvSpPr>
          <p:spPr>
            <a:xfrm>
              <a:off x="0" y="-38100"/>
              <a:ext cx="4816593" cy="2735972"/>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379968" y="0"/>
            <a:ext cx="3086100" cy="10287000"/>
            <a:chOff x="0" y="0"/>
            <a:chExt cx="812800" cy="2709333"/>
          </a:xfrm>
        </p:grpSpPr>
        <p:sp>
          <p:nvSpPr>
            <p:cNvPr id="10" name="Freeform 10"/>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gradFill rotWithShape="1">
              <a:gsLst>
                <a:gs pos="0">
                  <a:srgbClr val="061F40">
                    <a:alpha val="100000"/>
                  </a:srgbClr>
                </a:gs>
                <a:gs pos="100000">
                  <a:srgbClr val="0D1C38">
                    <a:alpha val="0"/>
                  </a:srgbClr>
                </a:gs>
              </a:gsLst>
              <a:lin ang="0"/>
            </a:gradFill>
          </p:spPr>
        </p:sp>
        <p:sp>
          <p:nvSpPr>
            <p:cNvPr id="11" name="TextBox 11"/>
            <p:cNvSpPr txBox="1"/>
            <p:nvPr/>
          </p:nvSpPr>
          <p:spPr>
            <a:xfrm>
              <a:off x="0" y="-38100"/>
              <a:ext cx="812800" cy="2747433"/>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08234" y="170982"/>
            <a:ext cx="2237359" cy="1278092"/>
          </a:xfrm>
          <a:custGeom>
            <a:avLst/>
            <a:gdLst/>
            <a:ahLst/>
            <a:cxnLst/>
            <a:rect l="l" t="t" r="r" b="b"/>
            <a:pathLst>
              <a:path w="2237359" h="1278092">
                <a:moveTo>
                  <a:pt x="0" y="0"/>
                </a:moveTo>
                <a:lnTo>
                  <a:pt x="2237359" y="0"/>
                </a:lnTo>
                <a:lnTo>
                  <a:pt x="2237359" y="1278092"/>
                </a:lnTo>
                <a:lnTo>
                  <a:pt x="0" y="1278092"/>
                </a:lnTo>
                <a:lnTo>
                  <a:pt x="0" y="0"/>
                </a:lnTo>
                <a:close/>
              </a:path>
            </a:pathLst>
          </a:custGeom>
          <a:blipFill>
            <a:blip r:embed="rId3"/>
            <a:stretch>
              <a:fillRect/>
            </a:stretch>
          </a:blipFill>
        </p:spPr>
      </p:sp>
      <p:sp>
        <p:nvSpPr>
          <p:cNvPr id="13" name="AutoShape 13"/>
          <p:cNvSpPr/>
          <p:nvPr/>
        </p:nvSpPr>
        <p:spPr>
          <a:xfrm flipV="1">
            <a:off x="2345593" y="1321557"/>
            <a:ext cx="17326282"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4" name="TextBox 14"/>
          <p:cNvSpPr txBox="1"/>
          <p:nvPr/>
        </p:nvSpPr>
        <p:spPr>
          <a:xfrm>
            <a:off x="1123802" y="1803437"/>
            <a:ext cx="4004929" cy="850900"/>
          </a:xfrm>
          <a:prstGeom prst="rect">
            <a:avLst/>
          </a:prstGeom>
        </p:spPr>
        <p:txBody>
          <a:bodyPr lIns="0" tIns="0" rIns="0" bIns="0" rtlCol="0" anchor="t">
            <a:spAutoFit/>
          </a:bodyPr>
          <a:lstStyle/>
          <a:p>
            <a:pPr algn="l">
              <a:lnSpc>
                <a:spcPts val="3499"/>
              </a:lnSpc>
              <a:spcBef>
                <a:spcPct val="0"/>
              </a:spcBef>
            </a:pPr>
            <a:r>
              <a:rPr lang="en-US" sz="24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BƯỚC 1: ĐĂNG KÝ &amp; XÁC NHẬN THÔNG TIN</a:t>
            </a:r>
          </a:p>
        </p:txBody>
      </p:sp>
      <p:sp>
        <p:nvSpPr>
          <p:cNvPr id="15" name="TextBox 15"/>
          <p:cNvSpPr txBox="1"/>
          <p:nvPr/>
        </p:nvSpPr>
        <p:spPr>
          <a:xfrm>
            <a:off x="12558760" y="1835187"/>
            <a:ext cx="4596193" cy="412750"/>
          </a:xfrm>
          <a:prstGeom prst="rect">
            <a:avLst/>
          </a:prstGeom>
        </p:spPr>
        <p:txBody>
          <a:bodyPr lIns="0" tIns="0" rIns="0" bIns="0" rtlCol="0" anchor="t">
            <a:spAutoFit/>
          </a:bodyPr>
          <a:lstStyle/>
          <a:p>
            <a:pPr algn="ctr">
              <a:lnSpc>
                <a:spcPts val="3499"/>
              </a:lnSpc>
              <a:spcBef>
                <a:spcPct val="0"/>
              </a:spcBef>
            </a:pPr>
            <a:r>
              <a:rPr lang="en-US" sz="24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BƯỚC 2: CHUYỂN KHOẢN LỆ PHÍ</a:t>
            </a:r>
          </a:p>
        </p:txBody>
      </p:sp>
      <p:sp>
        <p:nvSpPr>
          <p:cNvPr id="16" name="TextBox 16"/>
          <p:cNvSpPr txBox="1"/>
          <p:nvPr/>
        </p:nvSpPr>
        <p:spPr>
          <a:xfrm>
            <a:off x="3858153" y="239798"/>
            <a:ext cx="10571693" cy="1064260"/>
          </a:xfrm>
          <a:prstGeom prst="rect">
            <a:avLst/>
          </a:prstGeom>
        </p:spPr>
        <p:txBody>
          <a:bodyPr lIns="0" tIns="0" rIns="0" bIns="0" rtlCol="0" anchor="t">
            <a:spAutoFit/>
          </a:bodyPr>
          <a:lstStyle/>
          <a:p>
            <a:pPr marL="0" lvl="0" indent="0" algn="ctr">
              <a:lnSpc>
                <a:spcPts val="8645"/>
              </a:lnSpc>
            </a:pPr>
            <a:r>
              <a:rPr lang="en-US" sz="6500" spc="312">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latin typeface="Playfair Display 2"/>
                <a:ea typeface="Playfair Display 2"/>
                <a:cs typeface="Playfair Display 2"/>
                <a:sym typeface="Playfair Display 2"/>
              </a:rPr>
              <a:t>HƯỚNG DẪN ĐĂNG KÝ</a:t>
            </a:r>
          </a:p>
        </p:txBody>
      </p:sp>
      <p:sp>
        <p:nvSpPr>
          <p:cNvPr id="17" name="AutoShape 17"/>
          <p:cNvSpPr/>
          <p:nvPr/>
        </p:nvSpPr>
        <p:spPr>
          <a:xfrm>
            <a:off x="4909559" y="2025395"/>
            <a:ext cx="6988451"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18" name="AutoShape 18"/>
          <p:cNvSpPr/>
          <p:nvPr/>
        </p:nvSpPr>
        <p:spPr>
          <a:xfrm>
            <a:off x="7414396" y="2025395"/>
            <a:ext cx="0" cy="4026934"/>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grpSp>
        <p:nvGrpSpPr>
          <p:cNvPr id="19" name="Group 19"/>
          <p:cNvGrpSpPr/>
          <p:nvPr/>
        </p:nvGrpSpPr>
        <p:grpSpPr>
          <a:xfrm>
            <a:off x="13438337" y="2717837"/>
            <a:ext cx="4133972" cy="2424135"/>
            <a:chOff x="0" y="0"/>
            <a:chExt cx="1225611" cy="718691"/>
          </a:xfrm>
        </p:grpSpPr>
        <p:sp>
          <p:nvSpPr>
            <p:cNvPr id="20" name="Freeform 20"/>
            <p:cNvSpPr/>
            <p:nvPr/>
          </p:nvSpPr>
          <p:spPr>
            <a:xfrm>
              <a:off x="0" y="0"/>
              <a:ext cx="1225611" cy="718691"/>
            </a:xfrm>
            <a:custGeom>
              <a:avLst/>
              <a:gdLst/>
              <a:ahLst/>
              <a:cxnLst/>
              <a:rect l="l" t="t" r="r" b="b"/>
              <a:pathLst>
                <a:path w="1225611" h="718691">
                  <a:moveTo>
                    <a:pt x="1225611" y="46819"/>
                  </a:moveTo>
                  <a:lnTo>
                    <a:pt x="1225611" y="671872"/>
                  </a:lnTo>
                  <a:cubicBezTo>
                    <a:pt x="1225611" y="697729"/>
                    <a:pt x="1204649" y="718691"/>
                    <a:pt x="1178792" y="718691"/>
                  </a:cubicBezTo>
                  <a:lnTo>
                    <a:pt x="46819" y="718691"/>
                  </a:lnTo>
                  <a:cubicBezTo>
                    <a:pt x="34402" y="718691"/>
                    <a:pt x="22493" y="713758"/>
                    <a:pt x="13713" y="704978"/>
                  </a:cubicBezTo>
                  <a:cubicBezTo>
                    <a:pt x="4933" y="696197"/>
                    <a:pt x="0" y="684289"/>
                    <a:pt x="0" y="671872"/>
                  </a:cubicBezTo>
                  <a:lnTo>
                    <a:pt x="0" y="46819"/>
                  </a:lnTo>
                  <a:cubicBezTo>
                    <a:pt x="0" y="20962"/>
                    <a:pt x="20962" y="0"/>
                    <a:pt x="46819" y="0"/>
                  </a:cubicBezTo>
                  <a:lnTo>
                    <a:pt x="1178792" y="0"/>
                  </a:lnTo>
                  <a:cubicBezTo>
                    <a:pt x="1204649" y="0"/>
                    <a:pt x="1225611" y="20962"/>
                    <a:pt x="1225611" y="46819"/>
                  </a:cubicBezTo>
                  <a:close/>
                </a:path>
              </a:pathLst>
            </a:custGeom>
            <a:ln w="19050" cap="rnd">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round/>
            </a:ln>
          </p:spPr>
        </p:sp>
        <p:sp>
          <p:nvSpPr>
            <p:cNvPr id="21" name="TextBox 21"/>
            <p:cNvSpPr txBox="1"/>
            <p:nvPr/>
          </p:nvSpPr>
          <p:spPr>
            <a:xfrm>
              <a:off x="0" y="-38100"/>
              <a:ext cx="1225611" cy="756791"/>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7738246" y="2717837"/>
            <a:ext cx="5385766" cy="2424135"/>
            <a:chOff x="0" y="0"/>
            <a:chExt cx="1596734" cy="718691"/>
          </a:xfrm>
        </p:grpSpPr>
        <p:sp>
          <p:nvSpPr>
            <p:cNvPr id="23" name="Freeform 23"/>
            <p:cNvSpPr/>
            <p:nvPr/>
          </p:nvSpPr>
          <p:spPr>
            <a:xfrm>
              <a:off x="0" y="0"/>
              <a:ext cx="1596734" cy="718691"/>
            </a:xfrm>
            <a:custGeom>
              <a:avLst/>
              <a:gdLst/>
              <a:ahLst/>
              <a:cxnLst/>
              <a:rect l="l" t="t" r="r" b="b"/>
              <a:pathLst>
                <a:path w="1596734" h="718691">
                  <a:moveTo>
                    <a:pt x="1596734" y="35937"/>
                  </a:moveTo>
                  <a:lnTo>
                    <a:pt x="1596734" y="682754"/>
                  </a:lnTo>
                  <a:cubicBezTo>
                    <a:pt x="1596734" y="702601"/>
                    <a:pt x="1580645" y="718691"/>
                    <a:pt x="1560797" y="718691"/>
                  </a:cubicBezTo>
                  <a:lnTo>
                    <a:pt x="35937" y="718691"/>
                  </a:lnTo>
                  <a:cubicBezTo>
                    <a:pt x="16090" y="718691"/>
                    <a:pt x="0" y="702601"/>
                    <a:pt x="0" y="682754"/>
                  </a:cubicBezTo>
                  <a:lnTo>
                    <a:pt x="0" y="35937"/>
                  </a:lnTo>
                  <a:cubicBezTo>
                    <a:pt x="0" y="16090"/>
                    <a:pt x="16090" y="0"/>
                    <a:pt x="35937" y="0"/>
                  </a:cubicBezTo>
                  <a:lnTo>
                    <a:pt x="1560797" y="0"/>
                  </a:lnTo>
                  <a:cubicBezTo>
                    <a:pt x="1580645" y="0"/>
                    <a:pt x="1596734" y="16090"/>
                    <a:pt x="1596734" y="35937"/>
                  </a:cubicBezTo>
                  <a:close/>
                </a:path>
              </a:pathLst>
            </a:custGeom>
            <a:ln w="19050" cap="rnd">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round/>
            </a:ln>
          </p:spPr>
        </p:sp>
        <p:sp>
          <p:nvSpPr>
            <p:cNvPr id="24" name="TextBox 24"/>
            <p:cNvSpPr txBox="1"/>
            <p:nvPr/>
          </p:nvSpPr>
          <p:spPr>
            <a:xfrm>
              <a:off x="0" y="-38100"/>
              <a:ext cx="1596734" cy="756791"/>
            </a:xfrm>
            <a:prstGeom prst="rect">
              <a:avLst/>
            </a:prstGeom>
          </p:spPr>
          <p:txBody>
            <a:bodyPr lIns="50800" tIns="50800" rIns="50800" bIns="50800" rtlCol="0" anchor="ctr"/>
            <a:lstStyle/>
            <a:p>
              <a:pPr algn="ctr">
                <a:lnSpc>
                  <a:spcPts val="2659"/>
                </a:lnSpc>
              </a:pPr>
              <a:endParaRPr/>
            </a:p>
          </p:txBody>
        </p:sp>
      </p:grpSp>
      <p:sp>
        <p:nvSpPr>
          <p:cNvPr id="25" name="TextBox 25"/>
          <p:cNvSpPr txBox="1"/>
          <p:nvPr/>
        </p:nvSpPr>
        <p:spPr>
          <a:xfrm>
            <a:off x="7963385" y="2825189"/>
            <a:ext cx="5039494" cy="2101850"/>
          </a:xfrm>
          <a:prstGeom prst="rect">
            <a:avLst/>
          </a:prstGeom>
        </p:spPr>
        <p:txBody>
          <a:bodyPr lIns="0" tIns="0" rIns="0" bIns="0" rtlCol="0" anchor="t">
            <a:spAutoFit/>
          </a:bodyPr>
          <a:lstStyle/>
          <a:p>
            <a:pPr algn="l">
              <a:lnSpc>
                <a:spcPts val="2799"/>
              </a:lnSpc>
            </a:pPr>
            <a:r>
              <a:rPr lang="en-US" sz="1999" b="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Bold"/>
                <a:ea typeface="Faustina Bold"/>
                <a:cs typeface="Faustina Bold"/>
                <a:sym typeface="Faustina Bold"/>
              </a:rPr>
              <a:t>Tại Pháp</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Tên tài khoản: Association pour la Promotion de la Culture Vietnamienne</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IBAN: FR7630004018770001018108246</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RIB: 30004 01877 00010181082 46</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BIC: BNPAFRPPXXX</a:t>
            </a:r>
          </a:p>
        </p:txBody>
      </p:sp>
      <p:sp>
        <p:nvSpPr>
          <p:cNvPr id="26" name="TextBox 26"/>
          <p:cNvSpPr txBox="1"/>
          <p:nvPr/>
        </p:nvSpPr>
        <p:spPr>
          <a:xfrm>
            <a:off x="13638423" y="2825189"/>
            <a:ext cx="3848100" cy="2101850"/>
          </a:xfrm>
          <a:prstGeom prst="rect">
            <a:avLst/>
          </a:prstGeom>
        </p:spPr>
        <p:txBody>
          <a:bodyPr lIns="0" tIns="0" rIns="0" bIns="0" rtlCol="0" anchor="t">
            <a:spAutoFit/>
          </a:bodyPr>
          <a:lstStyle/>
          <a:p>
            <a:pPr algn="l">
              <a:lnSpc>
                <a:spcPts val="2799"/>
              </a:lnSpc>
            </a:pPr>
            <a:r>
              <a:rPr lang="en-US" sz="1999" b="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Bold"/>
                <a:ea typeface="Faustina Bold"/>
                <a:cs typeface="Faustina Bold"/>
                <a:sym typeface="Faustina Bold"/>
              </a:rPr>
              <a:t>Tại Việt Nam</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Ngân hàng: Sacombank – CN Gò Vấp</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Chủ tài khoản: Nguyễn Đức Kim Dung</a:t>
            </a:r>
          </a:p>
          <a:p>
            <a:pPr algn="l">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Số tài khoản: 0602 1428 2219</a:t>
            </a:r>
          </a:p>
        </p:txBody>
      </p:sp>
      <p:sp>
        <p:nvSpPr>
          <p:cNvPr id="27" name="TextBox 27"/>
          <p:cNvSpPr txBox="1"/>
          <p:nvPr/>
        </p:nvSpPr>
        <p:spPr>
          <a:xfrm>
            <a:off x="5279796" y="6290454"/>
            <a:ext cx="4269200" cy="412750"/>
          </a:xfrm>
          <a:prstGeom prst="rect">
            <a:avLst/>
          </a:prstGeom>
        </p:spPr>
        <p:txBody>
          <a:bodyPr lIns="0" tIns="0" rIns="0" bIns="0" rtlCol="0" anchor="t">
            <a:spAutoFit/>
          </a:bodyPr>
          <a:lstStyle/>
          <a:p>
            <a:pPr algn="ctr">
              <a:lnSpc>
                <a:spcPts val="3499"/>
              </a:lnSpc>
              <a:spcBef>
                <a:spcPct val="0"/>
              </a:spcBef>
            </a:pPr>
            <a:r>
              <a:rPr lang="en-US" sz="2499" b="1">
                <a:gradFill>
                  <a:gsLst>
                    <a:gs pos="0">
                      <a:srgbClr val="F8B126">
                        <a:alpha val="100000"/>
                      </a:srgbClr>
                    </a:gs>
                    <a:gs pos="33333">
                      <a:srgbClr val="F1AB23">
                        <a:alpha val="100000"/>
                      </a:srgbClr>
                    </a:gs>
                    <a:gs pos="66667">
                      <a:srgbClr val="FACB6E">
                        <a:alpha val="100000"/>
                      </a:srgbClr>
                    </a:gs>
                    <a:gs pos="100000">
                      <a:srgbClr val="FFDFA1">
                        <a:alpha val="100000"/>
                      </a:srgbClr>
                    </a:gs>
                  </a:gsLst>
                  <a:lin ang="2700000"/>
                </a:gradFill>
                <a:latin typeface="Faustina Bold"/>
                <a:ea typeface="Faustina Bold"/>
                <a:cs typeface="Faustina Bold"/>
                <a:sym typeface="Faustina Bold"/>
              </a:rPr>
              <a:t>BƯỚC 3: XÁC NHẬN THAM GIA</a:t>
            </a:r>
          </a:p>
        </p:txBody>
      </p:sp>
      <p:sp>
        <p:nvSpPr>
          <p:cNvPr id="28" name="TextBox 28"/>
          <p:cNvSpPr txBox="1"/>
          <p:nvPr/>
        </p:nvSpPr>
        <p:spPr>
          <a:xfrm>
            <a:off x="3071181" y="7052940"/>
            <a:ext cx="12961520" cy="382270"/>
          </a:xfrm>
          <a:prstGeom prst="rect">
            <a:avLst/>
          </a:prstGeom>
        </p:spPr>
        <p:txBody>
          <a:bodyPr lIns="0" tIns="0" rIns="0" bIns="0" rtlCol="0" anchor="t">
            <a:spAutoFit/>
          </a:bodyPr>
          <a:lstStyle/>
          <a:p>
            <a:pPr algn="l">
              <a:lnSpc>
                <a:spcPts val="3079"/>
              </a:lnSpc>
            </a:pPr>
            <a:r>
              <a:rPr lang="en-US" sz="21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Nhận Thư mời chính thức đươc gửi về hộp thư điện tử</a:t>
            </a:r>
          </a:p>
        </p:txBody>
      </p:sp>
      <p:grpSp>
        <p:nvGrpSpPr>
          <p:cNvPr id="30" name="Group 30"/>
          <p:cNvGrpSpPr/>
          <p:nvPr/>
        </p:nvGrpSpPr>
        <p:grpSpPr>
          <a:xfrm>
            <a:off x="2543923" y="7130692"/>
            <a:ext cx="274390" cy="274390"/>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32" name="TextBox 32"/>
            <p:cNvSpPr txBox="1"/>
            <p:nvPr/>
          </p:nvSpPr>
          <p:spPr>
            <a:xfrm>
              <a:off x="76200" y="38100"/>
              <a:ext cx="660400" cy="698500"/>
            </a:xfrm>
            <a:prstGeom prst="rect">
              <a:avLst/>
            </a:prstGeom>
          </p:spPr>
          <p:txBody>
            <a:bodyPr lIns="68767" tIns="68767" rIns="68767" bIns="68767" rtlCol="0" anchor="ctr"/>
            <a:lstStyle/>
            <a:p>
              <a:pPr algn="ctr">
                <a:lnSpc>
                  <a:spcPts val="2660"/>
                </a:lnSpc>
              </a:pPr>
              <a:endParaRPr/>
            </a:p>
          </p:txBody>
        </p:sp>
      </p:grpSp>
      <p:grpSp>
        <p:nvGrpSpPr>
          <p:cNvPr id="33" name="Group 33"/>
          <p:cNvGrpSpPr/>
          <p:nvPr/>
        </p:nvGrpSpPr>
        <p:grpSpPr>
          <a:xfrm>
            <a:off x="2543923" y="8002671"/>
            <a:ext cx="274390" cy="274390"/>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0AD3D"/>
            </a:solidFill>
          </p:spPr>
        </p:sp>
        <p:sp>
          <p:nvSpPr>
            <p:cNvPr id="35" name="TextBox 35"/>
            <p:cNvSpPr txBox="1"/>
            <p:nvPr/>
          </p:nvSpPr>
          <p:spPr>
            <a:xfrm>
              <a:off x="76200" y="38100"/>
              <a:ext cx="660400" cy="698500"/>
            </a:xfrm>
            <a:prstGeom prst="rect">
              <a:avLst/>
            </a:prstGeom>
          </p:spPr>
          <p:txBody>
            <a:bodyPr lIns="68767" tIns="68767" rIns="68767" bIns="68767" rtlCol="0" anchor="ctr"/>
            <a:lstStyle/>
            <a:p>
              <a:pPr algn="ctr">
                <a:lnSpc>
                  <a:spcPts val="2660"/>
                </a:lnSpc>
              </a:pPr>
              <a:endParaRPr/>
            </a:p>
          </p:txBody>
        </p:sp>
      </p:grpSp>
      <p:sp>
        <p:nvSpPr>
          <p:cNvPr id="36" name="TextBox 36"/>
          <p:cNvSpPr txBox="1"/>
          <p:nvPr/>
        </p:nvSpPr>
        <p:spPr>
          <a:xfrm>
            <a:off x="7966846" y="5303897"/>
            <a:ext cx="9494837" cy="339725"/>
          </a:xfrm>
          <a:prstGeom prst="rect">
            <a:avLst/>
          </a:prstGeom>
        </p:spPr>
        <p:txBody>
          <a:bodyPr lIns="0" tIns="0" rIns="0" bIns="0" rtlCol="0" anchor="t">
            <a:spAutoFit/>
          </a:bodyPr>
          <a:lstStyle/>
          <a:p>
            <a:pPr algn="ctr">
              <a:lnSpc>
                <a:spcPts val="2799"/>
              </a:lnSpc>
            </a:pPr>
            <a:r>
              <a:rPr lang="en-US" sz="1999" i="1">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Italics"/>
                <a:ea typeface="Faustina Italics"/>
                <a:cs typeface="Faustina Italics"/>
                <a:sym typeface="Faustina Italics"/>
              </a:rPr>
              <a:t>*Ghi rõ Họ tên và Số điện thoại trong nội dung chuyển khoản</a:t>
            </a:r>
          </a:p>
        </p:txBody>
      </p:sp>
      <p:sp>
        <p:nvSpPr>
          <p:cNvPr id="37" name="TextBox 37"/>
          <p:cNvSpPr txBox="1"/>
          <p:nvPr/>
        </p:nvSpPr>
        <p:spPr>
          <a:xfrm>
            <a:off x="3071181" y="7924919"/>
            <a:ext cx="13247270" cy="382270"/>
          </a:xfrm>
          <a:prstGeom prst="rect">
            <a:avLst/>
          </a:prstGeom>
        </p:spPr>
        <p:txBody>
          <a:bodyPr lIns="0" tIns="0" rIns="0" bIns="0" rtlCol="0" anchor="t">
            <a:spAutoFit/>
          </a:bodyPr>
          <a:lstStyle/>
          <a:p>
            <a:pPr algn="l">
              <a:lnSpc>
                <a:spcPts val="3079"/>
              </a:lnSpc>
            </a:pPr>
            <a:r>
              <a:rPr lang="en-US" sz="21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Nhận lịch trình chi tiết các buổi gặp gỡ chính quyền địa phương và doanh nghiệp tại Guarda</a:t>
            </a:r>
          </a:p>
        </p:txBody>
      </p:sp>
      <p:sp>
        <p:nvSpPr>
          <p:cNvPr id="38" name="AutoShape 38"/>
          <p:cNvSpPr/>
          <p:nvPr/>
        </p:nvSpPr>
        <p:spPr>
          <a:xfrm>
            <a:off x="-887299" y="8643658"/>
            <a:ext cx="19759790" cy="0"/>
          </a:xfrm>
          <a:prstGeom prst="line">
            <a:avLst/>
          </a:prstGeom>
          <a:ln w="19050" cap="flat">
            <a:gradFill>
              <a:gsLst>
                <a:gs pos="0">
                  <a:srgbClr val="C8A365">
                    <a:alpha val="100000"/>
                  </a:srgbClr>
                </a:gs>
                <a:gs pos="50000">
                  <a:srgbClr val="E1CB96">
                    <a:alpha val="100000"/>
                  </a:srgbClr>
                </a:gs>
                <a:gs pos="100000">
                  <a:srgbClr val="F4E3BA">
                    <a:alpha val="100000"/>
                  </a:srgbClr>
                </a:gs>
              </a:gsLst>
              <a:path path="circle">
                <a:fillToRect r="100000" b="100000"/>
              </a:path>
              <a:tileRect l="-100000" t="-100000"/>
            </a:gradFill>
            <a:prstDash val="solid"/>
            <a:headEnd type="none" w="sm" len="sm"/>
            <a:tailEnd type="none" w="sm" len="sm"/>
          </a:ln>
        </p:spPr>
      </p:sp>
      <p:sp>
        <p:nvSpPr>
          <p:cNvPr id="39" name="TextBox 39"/>
          <p:cNvSpPr txBox="1"/>
          <p:nvPr/>
        </p:nvSpPr>
        <p:spPr>
          <a:xfrm>
            <a:off x="10300325" y="9210675"/>
            <a:ext cx="6374483"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40" name="TextBox 40"/>
          <p:cNvSpPr txBox="1"/>
          <p:nvPr/>
        </p:nvSpPr>
        <p:spPr>
          <a:xfrm>
            <a:off x="543537" y="9149017"/>
            <a:ext cx="8261379" cy="562990"/>
          </a:xfrm>
          <a:prstGeom prst="rect">
            <a:avLst/>
          </a:prstGeom>
        </p:spPr>
        <p:txBody>
          <a:bodyPr lIns="0" tIns="0" rIns="0" bIns="0" rtlCol="0" anchor="t">
            <a:spAutoFit/>
          </a:bodyPr>
          <a:lstStyle/>
          <a:p>
            <a:pPr marL="0" lvl="0" indent="0" algn="l">
              <a:lnSpc>
                <a:spcPts val="4522"/>
              </a:lnSpc>
            </a:pPr>
            <a:r>
              <a:rPr lang="en-US" sz="3400" spc="163">
                <a:gradFill>
                  <a:gsLst>
                    <a:gs pos="0">
                      <a:srgbClr val="C8A365">
                        <a:alpha val="100000"/>
                      </a:srgbClr>
                    </a:gs>
                    <a:gs pos="33333">
                      <a:srgbClr val="E1CB96">
                        <a:alpha val="100000"/>
                      </a:srgbClr>
                    </a:gs>
                    <a:gs pos="66667">
                      <a:srgbClr val="F4E3BA">
                        <a:alpha val="100000"/>
                      </a:srgbClr>
                    </a:gs>
                    <a:gs pos="100000">
                      <a:srgbClr val="F4E3BA">
                        <a:alpha val="100000"/>
                      </a:srgbClr>
                    </a:gs>
                  </a:gsLst>
                  <a:path path="circle">
                    <a:fillToRect r="100000" b="100000"/>
                  </a:path>
                  <a:tileRect l="-100000" t="-100000"/>
                </a:gradFill>
                <a:latin typeface="Playfair Display 1"/>
                <a:ea typeface="Playfair Display 1"/>
                <a:cs typeface="Playfair Display 1"/>
                <a:sym typeface="Playfair Display 1"/>
              </a:rPr>
              <a:t>ĐỐI VỚI CÁ NHÂN</a:t>
            </a:r>
          </a:p>
        </p:txBody>
      </p:sp>
      <p:sp>
        <p:nvSpPr>
          <p:cNvPr id="41" name="TextBox 41"/>
          <p:cNvSpPr txBox="1"/>
          <p:nvPr/>
        </p:nvSpPr>
        <p:spPr>
          <a:xfrm>
            <a:off x="1725930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FFFFFF"/>
                </a:solidFill>
                <a:latin typeface="Noto Sans"/>
                <a:ea typeface="Noto Sans"/>
                <a:cs typeface="Noto Sans"/>
                <a:sym typeface="Noto Sans"/>
              </a:rPr>
              <a:t>17</a:t>
            </a:r>
          </a:p>
        </p:txBody>
      </p:sp>
      <p:sp>
        <p:nvSpPr>
          <p:cNvPr id="42" name="TextBox 42"/>
          <p:cNvSpPr txBox="1"/>
          <p:nvPr/>
        </p:nvSpPr>
        <p:spPr>
          <a:xfrm>
            <a:off x="1123802" y="2836922"/>
            <a:ext cx="5842918" cy="2454275"/>
          </a:xfrm>
          <a:prstGeom prst="rect">
            <a:avLst/>
          </a:prstGeom>
        </p:spPr>
        <p:txBody>
          <a:bodyPr lIns="0" tIns="0" rIns="0" bIns="0" rtlCol="0" anchor="t">
            <a:spAutoFit/>
          </a:bodyPr>
          <a:lstStyle/>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Quý vị vui lòng liên hệ Ban tổ chức để cung cấp danh sách tham gia:</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Bà Nguyễn Đức Diane Thu Dung</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Điện thoại: +33 783 598 672</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Email:</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diane.nguyenduc@gmail.com</a:t>
            </a:r>
          </a:p>
          <a:p>
            <a:pPr algn="just">
              <a:lnSpc>
                <a:spcPts val="2799"/>
              </a:lnSpc>
            </a:pPr>
            <a:r>
              <a:rPr lang="en-US" sz="1999">
                <a:gradFill>
                  <a:gsLst>
                    <a:gs pos="0">
                      <a:srgbClr val="FFE9C5">
                        <a:alpha val="100000"/>
                      </a:srgbClr>
                    </a:gs>
                    <a:gs pos="50000">
                      <a:srgbClr val="F8E6BC">
                        <a:alpha val="100000"/>
                      </a:srgbClr>
                    </a:gs>
                    <a:gs pos="100000">
                      <a:srgbClr val="F4E3BA">
                        <a:alpha val="100000"/>
                      </a:srgbClr>
                    </a:gs>
                  </a:gsLst>
                  <a:path path="circle">
                    <a:fillToRect r="100000" b="100000"/>
                  </a:path>
                  <a:tileRect l="-100000" t="-100000"/>
                </a:gradFill>
                <a:latin typeface="Faustina"/>
                <a:ea typeface="Faustina"/>
                <a:cs typeface="Faustina"/>
                <a:sym typeface="Faustina"/>
              </a:rPr>
              <a:t>                diane.nguyen@apcvparis.com</a:t>
            </a:r>
          </a:p>
        </p:txBody>
      </p:sp>
      <p:sp>
        <p:nvSpPr>
          <p:cNvPr id="43" name="Freeform 43"/>
          <p:cNvSpPr/>
          <p:nvPr/>
        </p:nvSpPr>
        <p:spPr>
          <a:xfrm rot="1135325">
            <a:off x="1403952" y="3977793"/>
            <a:ext cx="207471" cy="207471"/>
          </a:xfrm>
          <a:custGeom>
            <a:avLst/>
            <a:gdLst/>
            <a:ahLst/>
            <a:cxnLst/>
            <a:rect l="l" t="t" r="r" b="b"/>
            <a:pathLst>
              <a:path w="207471" h="207471">
                <a:moveTo>
                  <a:pt x="0" y="0"/>
                </a:moveTo>
                <a:lnTo>
                  <a:pt x="207471" y="0"/>
                </a:lnTo>
                <a:lnTo>
                  <a:pt x="207471" y="207472"/>
                </a:lnTo>
                <a:lnTo>
                  <a:pt x="0" y="2074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44" name="Freeform 44"/>
          <p:cNvSpPr/>
          <p:nvPr/>
        </p:nvSpPr>
        <p:spPr>
          <a:xfrm>
            <a:off x="1375918" y="4381414"/>
            <a:ext cx="254014" cy="175039"/>
          </a:xfrm>
          <a:custGeom>
            <a:avLst/>
            <a:gdLst/>
            <a:ahLst/>
            <a:cxnLst/>
            <a:rect l="l" t="t" r="r" b="b"/>
            <a:pathLst>
              <a:path w="254014" h="175039">
                <a:moveTo>
                  <a:pt x="0" y="0"/>
                </a:moveTo>
                <a:lnTo>
                  <a:pt x="254014" y="0"/>
                </a:lnTo>
                <a:lnTo>
                  <a:pt x="254014" y="175038"/>
                </a:lnTo>
                <a:lnTo>
                  <a:pt x="0" y="175038"/>
                </a:lnTo>
                <a:lnTo>
                  <a:pt x="0" y="0"/>
                </a:lnTo>
                <a:close/>
              </a:path>
            </a:pathLst>
          </a:custGeom>
          <a:blipFill>
            <a:blip>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0" y="-86086"/>
            <a:ext cx="18288000" cy="10685124"/>
            <a:chOff x="0" y="0"/>
            <a:chExt cx="4816593" cy="2814189"/>
          </a:xfrm>
        </p:grpSpPr>
        <p:sp>
          <p:nvSpPr>
            <p:cNvPr id="4" name="Freeform 4"/>
            <p:cNvSpPr/>
            <p:nvPr/>
          </p:nvSpPr>
          <p:spPr>
            <a:xfrm>
              <a:off x="0" y="0"/>
              <a:ext cx="4816592" cy="2814189"/>
            </a:xfrm>
            <a:custGeom>
              <a:avLst/>
              <a:gdLst/>
              <a:ahLst/>
              <a:cxnLst/>
              <a:rect l="l" t="t" r="r" b="b"/>
              <a:pathLst>
                <a:path w="4816592" h="2814189">
                  <a:moveTo>
                    <a:pt x="0" y="0"/>
                  </a:moveTo>
                  <a:lnTo>
                    <a:pt x="4816592" y="0"/>
                  </a:lnTo>
                  <a:lnTo>
                    <a:pt x="4816592" y="2814189"/>
                  </a:lnTo>
                  <a:lnTo>
                    <a:pt x="0" y="2814189"/>
                  </a:lnTo>
                  <a:close/>
                </a:path>
              </a:pathLst>
            </a:custGeom>
            <a:solidFill>
              <a:srgbClr val="012144"/>
            </a:solidFill>
          </p:spPr>
        </p:sp>
        <p:sp>
          <p:nvSpPr>
            <p:cNvPr id="5" name="TextBox 5"/>
            <p:cNvSpPr txBox="1"/>
            <p:nvPr/>
          </p:nvSpPr>
          <p:spPr>
            <a:xfrm>
              <a:off x="0" y="-28575"/>
              <a:ext cx="4816593" cy="2842764"/>
            </a:xfrm>
            <a:prstGeom prst="rect">
              <a:avLst/>
            </a:prstGeom>
          </p:spPr>
          <p:txBody>
            <a:bodyPr lIns="50800" tIns="50800" rIns="50800" bIns="50800" rtlCol="0" anchor="ctr"/>
            <a:lstStyle/>
            <a:p>
              <a:pPr algn="ctr">
                <a:lnSpc>
                  <a:spcPts val="2380"/>
                </a:lnSpc>
              </a:pPr>
              <a:endParaRPr/>
            </a:p>
          </p:txBody>
        </p:sp>
      </p:grpSp>
      <p:sp>
        <p:nvSpPr>
          <p:cNvPr id="6" name="Freeform 6"/>
          <p:cNvSpPr/>
          <p:nvPr/>
        </p:nvSpPr>
        <p:spPr>
          <a:xfrm>
            <a:off x="0" y="-948690"/>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3">
              <a:alphaModFix amt="16000"/>
            </a:blip>
            <a:stretch>
              <a:fillRect/>
            </a:stretch>
          </a:blipFill>
        </p:spPr>
      </p:sp>
      <p:sp>
        <p:nvSpPr>
          <p:cNvPr id="7" name="Freeform 7"/>
          <p:cNvSpPr/>
          <p:nvPr/>
        </p:nvSpPr>
        <p:spPr>
          <a:xfrm>
            <a:off x="-183691" y="0"/>
            <a:ext cx="3639026" cy="10287000"/>
          </a:xfrm>
          <a:custGeom>
            <a:avLst/>
            <a:gdLst/>
            <a:ahLst/>
            <a:cxnLst/>
            <a:rect l="l" t="t" r="r" b="b"/>
            <a:pathLst>
              <a:path w="3639026" h="10287000">
                <a:moveTo>
                  <a:pt x="0" y="0"/>
                </a:moveTo>
                <a:lnTo>
                  <a:pt x="3639026" y="0"/>
                </a:lnTo>
                <a:lnTo>
                  <a:pt x="3639026" y="10287000"/>
                </a:lnTo>
                <a:lnTo>
                  <a:pt x="0" y="10287000"/>
                </a:lnTo>
                <a:lnTo>
                  <a:pt x="0" y="0"/>
                </a:lnTo>
                <a:close/>
              </a:path>
            </a:pathLst>
          </a:custGeom>
          <a:blipFill>
            <a:blip r:embed="rId4"/>
            <a:stretch>
              <a:fillRect/>
            </a:stretch>
          </a:blipFill>
        </p:spPr>
      </p:sp>
      <p:sp>
        <p:nvSpPr>
          <p:cNvPr id="8" name="Freeform 8"/>
          <p:cNvSpPr/>
          <p:nvPr/>
        </p:nvSpPr>
        <p:spPr>
          <a:xfrm>
            <a:off x="6625109" y="224316"/>
            <a:ext cx="5037782" cy="2877833"/>
          </a:xfrm>
          <a:custGeom>
            <a:avLst/>
            <a:gdLst/>
            <a:ahLst/>
            <a:cxnLst/>
            <a:rect l="l" t="t" r="r" b="b"/>
            <a:pathLst>
              <a:path w="5037782" h="2877833">
                <a:moveTo>
                  <a:pt x="0" y="0"/>
                </a:moveTo>
                <a:lnTo>
                  <a:pt x="5037782" y="0"/>
                </a:lnTo>
                <a:lnTo>
                  <a:pt x="5037782" y="2877833"/>
                </a:lnTo>
                <a:lnTo>
                  <a:pt x="0" y="2877833"/>
                </a:lnTo>
                <a:lnTo>
                  <a:pt x="0" y="0"/>
                </a:lnTo>
                <a:close/>
              </a:path>
            </a:pathLst>
          </a:custGeom>
          <a:blipFill>
            <a:blip r:embed="rId5"/>
            <a:stretch>
              <a:fillRect/>
            </a:stretch>
          </a:blipFill>
        </p:spPr>
      </p:sp>
      <p:sp>
        <p:nvSpPr>
          <p:cNvPr id="9" name="TextBox 9"/>
          <p:cNvSpPr txBox="1"/>
          <p:nvPr/>
        </p:nvSpPr>
        <p:spPr>
          <a:xfrm>
            <a:off x="4511845" y="3331259"/>
            <a:ext cx="9264310" cy="4803774"/>
          </a:xfrm>
          <a:prstGeom prst="rect">
            <a:avLst/>
          </a:prstGeom>
        </p:spPr>
        <p:txBody>
          <a:bodyPr lIns="0" tIns="0" rIns="0" bIns="0" rtlCol="0" anchor="t">
            <a:spAutoFit/>
          </a:bodyPr>
          <a:lstStyle/>
          <a:p>
            <a:pPr algn="ctr">
              <a:lnSpc>
                <a:spcPts val="3500"/>
              </a:lnSpc>
            </a:pPr>
            <a:r>
              <a:rPr lang="en-US" sz="2500" i="1">
                <a:solidFill>
                  <a:srgbClr val="F8EAD2"/>
                </a:solidFill>
                <a:latin typeface="Faustina Italics"/>
                <a:ea typeface="Faustina Italics"/>
                <a:cs typeface="Faustina Italics"/>
                <a:sym typeface="Faustina Italics"/>
              </a:rPr>
              <a:t>Trở thành một phần của dự án </a:t>
            </a:r>
          </a:p>
          <a:p>
            <a:pPr algn="ctr">
              <a:lnSpc>
                <a:spcPts val="3500"/>
              </a:lnSpc>
            </a:pPr>
            <a:r>
              <a:rPr lang="en-US" sz="2500" i="1">
                <a:solidFill>
                  <a:srgbClr val="F8EAD2"/>
                </a:solidFill>
                <a:latin typeface="Faustina Italics"/>
                <a:ea typeface="Faustina Italics"/>
                <a:cs typeface="Faustina Italics"/>
                <a:sym typeface="Faustina Italics"/>
              </a:rPr>
              <a:t>“Francisco de Pina và Hành trình chữ Quốc ngữ - Nhịp cầu văn hóa giữa Việt Nam và Bồ Đào Nha”</a:t>
            </a:r>
          </a:p>
          <a:p>
            <a:pPr algn="ctr">
              <a:lnSpc>
                <a:spcPts val="3500"/>
              </a:lnSpc>
            </a:pPr>
            <a:r>
              <a:rPr lang="en-US" sz="2500" i="1">
                <a:solidFill>
                  <a:srgbClr val="F8EAD2"/>
                </a:solidFill>
                <a:latin typeface="Faustina Italics"/>
                <a:ea typeface="Faustina Italics"/>
                <a:cs typeface="Faustina Italics"/>
                <a:sym typeface="Faustina Italics"/>
              </a:rPr>
              <a:t>là cách chúng ta cùng nhau viết tiếp trang sử tự hào của dân tộc với tư cách là những Đại sứ văn hóa. </a:t>
            </a:r>
          </a:p>
          <a:p>
            <a:pPr algn="ctr">
              <a:lnSpc>
                <a:spcPts val="3500"/>
              </a:lnSpc>
            </a:pPr>
            <a:endParaRPr lang="en-US" sz="2500" i="1">
              <a:solidFill>
                <a:srgbClr val="F8EAD2"/>
              </a:solidFill>
              <a:latin typeface="Faustina Italics"/>
              <a:ea typeface="Faustina Italics"/>
              <a:cs typeface="Faustina Italics"/>
              <a:sym typeface="Faustina Italics"/>
            </a:endParaRPr>
          </a:p>
          <a:p>
            <a:pPr algn="ctr">
              <a:lnSpc>
                <a:spcPts val="3500"/>
              </a:lnSpc>
            </a:pPr>
            <a:r>
              <a:rPr lang="en-US" sz="2500" i="1">
                <a:solidFill>
                  <a:srgbClr val="F8EAD2"/>
                </a:solidFill>
                <a:latin typeface="Faustina Italics"/>
                <a:ea typeface="Faustina Italics"/>
                <a:cs typeface="Faustina Italics"/>
                <a:sym typeface="Faustina Italics"/>
              </a:rPr>
              <a:t>Sự chung tay của Quý đối tác và các tổ chức, cá nhân tâm huyết sẽ không chỉ tạo nên thành công cho sự kiện, mà còn khẳng định sức mạnh của sự kết nối xuyên biên giới và xây dựng nhịp cầu di sản vĩnh cửu nối liền hai quốc gia </a:t>
            </a:r>
          </a:p>
          <a:p>
            <a:pPr algn="ctr">
              <a:lnSpc>
                <a:spcPts val="3500"/>
              </a:lnSpc>
            </a:pPr>
            <a:r>
              <a:rPr lang="en-US" sz="2500" i="1">
                <a:solidFill>
                  <a:srgbClr val="F8EAD2"/>
                </a:solidFill>
                <a:latin typeface="Faustina Italics"/>
                <a:ea typeface="Faustina Italics"/>
                <a:cs typeface="Faustina Italics"/>
                <a:sym typeface="Faustina Italics"/>
              </a:rPr>
              <a:t>Việt Nam - Bồ Đào Nha.</a:t>
            </a:r>
          </a:p>
        </p:txBody>
      </p:sp>
      <p:sp>
        <p:nvSpPr>
          <p:cNvPr id="10" name="TextBox 10"/>
          <p:cNvSpPr txBox="1"/>
          <p:nvPr/>
        </p:nvSpPr>
        <p:spPr>
          <a:xfrm>
            <a:off x="6320314" y="9210675"/>
            <a:ext cx="6405086" cy="402867"/>
          </a:xfrm>
          <a:prstGeom prst="rect">
            <a:avLst/>
          </a:prstGeom>
        </p:spPr>
        <p:txBody>
          <a:bodyPr wrap="square" lIns="0" tIns="0" rIns="0" bIns="0" rtlCol="0" anchor="t">
            <a:spAutoFit/>
          </a:bodyPr>
          <a:lstStyle/>
          <a:p>
            <a:pPr algn="ctr">
              <a:lnSpc>
                <a:spcPts val="3500"/>
              </a:lnSpc>
            </a:pPr>
            <a:r>
              <a:rPr lang="en-US" sz="2500" i="1" dirty="0">
                <a:solidFill>
                  <a:srgbClr val="F8EAD2"/>
                </a:solidFill>
                <a:latin typeface="Faustina Italics"/>
                <a:ea typeface="Faustina Italics"/>
                <a:cs typeface="Faustina Italics"/>
                <a:sym typeface="Faustina Italics"/>
              </a:rPr>
              <a:t>Guarda,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07 - </a:t>
            </a:r>
            <a:r>
              <a:rPr lang="en-US" sz="2500" i="1" dirty="0" err="1">
                <a:solidFill>
                  <a:srgbClr val="F8EAD2"/>
                </a:solidFill>
                <a:latin typeface="Faustina Italics"/>
                <a:ea typeface="Faustina Italics"/>
                <a:cs typeface="Faustina Italics"/>
                <a:sym typeface="Faustina Italics"/>
              </a:rPr>
              <a:t>ngày</a:t>
            </a:r>
            <a:r>
              <a:rPr lang="en-US" sz="2500" i="1" dirty="0">
                <a:solidFill>
                  <a:srgbClr val="F8EAD2"/>
                </a:solidFill>
                <a:latin typeface="Faustina Italics"/>
                <a:ea typeface="Faustina Italics"/>
                <a:cs typeface="Faustina Italics"/>
                <a:sym typeface="Faustina Italics"/>
              </a:rPr>
              <a:t> 08 </a:t>
            </a:r>
            <a:r>
              <a:rPr lang="en-US" sz="2500" i="1" dirty="0" err="1">
                <a:solidFill>
                  <a:srgbClr val="F8EAD2"/>
                </a:solidFill>
                <a:latin typeface="Faustina Italics"/>
                <a:ea typeface="Faustina Italics"/>
                <a:cs typeface="Faustina Italics"/>
                <a:sym typeface="Faustina Italics"/>
              </a:rPr>
              <a:t>tháng</a:t>
            </a:r>
            <a:r>
              <a:rPr lang="en-US" sz="2500" i="1" dirty="0">
                <a:solidFill>
                  <a:srgbClr val="F8EAD2"/>
                </a:solidFill>
                <a:latin typeface="Faustina Italics"/>
                <a:ea typeface="Faustina Italics"/>
                <a:cs typeface="Faustina Italics"/>
                <a:sym typeface="Faustina Italics"/>
              </a:rPr>
              <a:t> 10 </a:t>
            </a:r>
            <a:r>
              <a:rPr lang="en-US" sz="2500" i="1" dirty="0" err="1">
                <a:solidFill>
                  <a:srgbClr val="F8EAD2"/>
                </a:solidFill>
                <a:latin typeface="Faustina Italics"/>
                <a:ea typeface="Faustina Italics"/>
                <a:cs typeface="Faustina Italics"/>
                <a:sym typeface="Faustina Italics"/>
              </a:rPr>
              <a:t>năm</a:t>
            </a:r>
            <a:r>
              <a:rPr lang="en-US" sz="2500" i="1" dirty="0">
                <a:solidFill>
                  <a:srgbClr val="F8EAD2"/>
                </a:solidFill>
                <a:latin typeface="Faustina Italics"/>
                <a:ea typeface="Faustina Italics"/>
                <a:cs typeface="Faustina Italics"/>
                <a:sym typeface="Faustina Italics"/>
              </a:rPr>
              <a:t> 2026</a:t>
            </a:r>
          </a:p>
        </p:txBody>
      </p:sp>
      <p:sp>
        <p:nvSpPr>
          <p:cNvPr id="11" name="Freeform 11"/>
          <p:cNvSpPr/>
          <p:nvPr/>
        </p:nvSpPr>
        <p:spPr>
          <a:xfrm flipH="1">
            <a:off x="14833430" y="0"/>
            <a:ext cx="3639026" cy="10287000"/>
          </a:xfrm>
          <a:custGeom>
            <a:avLst/>
            <a:gdLst/>
            <a:ahLst/>
            <a:cxnLst/>
            <a:rect l="l" t="t" r="r" b="b"/>
            <a:pathLst>
              <a:path w="3639026" h="10287000">
                <a:moveTo>
                  <a:pt x="3639026" y="0"/>
                </a:moveTo>
                <a:lnTo>
                  <a:pt x="0" y="0"/>
                </a:lnTo>
                <a:lnTo>
                  <a:pt x="0" y="10287000"/>
                </a:lnTo>
                <a:lnTo>
                  <a:pt x="3639026" y="10287000"/>
                </a:lnTo>
                <a:lnTo>
                  <a:pt x="3639026" y="0"/>
                </a:lnTo>
                <a:close/>
              </a:path>
            </a:pathLst>
          </a:custGeom>
          <a:blipFill>
            <a:blip r:embed="rId4"/>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2782</Words>
  <Application>Microsoft Office PowerPoint</Application>
  <PresentationFormat>Personnalisé</PresentationFormat>
  <Paragraphs>309</Paragraphs>
  <Slides>18</Slides>
  <Notes>0</Notes>
  <HiddenSlides>6</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18</vt:i4>
      </vt:variant>
    </vt:vector>
  </HeadingPairs>
  <TitlesOfParts>
    <vt:vector size="30" baseType="lpstr">
      <vt:lpstr>Noto Sans</vt:lpstr>
      <vt:lpstr>Calibri</vt:lpstr>
      <vt:lpstr>Faustina Medium</vt:lpstr>
      <vt:lpstr>Faustina</vt:lpstr>
      <vt:lpstr>Faustina Italics</vt:lpstr>
      <vt:lpstr>Playfair Display 1</vt:lpstr>
      <vt:lpstr>Faustina Bold</vt:lpstr>
      <vt:lpstr>Montserrat Bold</vt:lpstr>
      <vt:lpstr>Playfair Display 2</vt:lpstr>
      <vt:lpstr>Faustina Semi-Bold</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[VIE] Proposal Guarda</dc:title>
  <dc:creator>Nguyen Dao Tran</dc:creator>
  <cp:lastModifiedBy>Nguyen Dao Tran</cp:lastModifiedBy>
  <cp:revision>5</cp:revision>
  <dcterms:created xsi:type="dcterms:W3CDTF">2006-08-16T00:00:00Z</dcterms:created>
  <dcterms:modified xsi:type="dcterms:W3CDTF">2026-05-08T18:59:26Z</dcterms:modified>
  <dc:identifier>DAHIl7PjvhE</dc:identifier>
</cp:coreProperties>
</file>